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6" r:id="rId2"/>
    <p:sldId id="257" r:id="rId3"/>
    <p:sldId id="258" r:id="rId4"/>
    <p:sldId id="259" r:id="rId5"/>
    <p:sldId id="260" r:id="rId6"/>
    <p:sldId id="261" r:id="rId7"/>
    <p:sldId id="262" r:id="rId8"/>
    <p:sldId id="263" r:id="rId9"/>
    <p:sldId id="264" r:id="rId10"/>
    <p:sldId id="265"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B788FA-0BD7-4C6F-9E72-7AF4E4B5C156}" type="datetimeFigureOut">
              <a:rPr lang="en-GB" smtClean="0"/>
              <a:t>02/09/2019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0024F3-CF40-45B6-BEA5-B1E55C796777}" type="slidenum">
              <a:rPr lang="en-GB" smtClean="0"/>
              <a:t>‹#›</a:t>
            </a:fld>
            <a:endParaRPr lang="en-GB"/>
          </a:p>
        </p:txBody>
      </p:sp>
    </p:spTree>
    <p:extLst>
      <p:ext uri="{BB962C8B-B14F-4D97-AF65-F5344CB8AC3E}">
        <p14:creationId xmlns:p14="http://schemas.microsoft.com/office/powerpoint/2010/main" val="19839816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p:spPr>
        <p:txBody>
          <a:bodyPr/>
          <a:lstStyle/>
          <a:p>
            <a:pPr algn="r"/>
            <a:r>
              <a:rPr lang="ar-IQ" altLang="en-US" smtClean="0"/>
              <a:t>ما هي شجرة القرارات؟</a:t>
            </a:r>
            <a:br>
              <a:rPr lang="ar-IQ" altLang="en-US" smtClean="0"/>
            </a:br>
            <a:r>
              <a:rPr lang="ar-IQ" altLang="en-US" smtClean="0"/>
              <a:t>تعتبر شجرة القرارات نوعًا خاصًا جدًا من شجرة الاحتمالية التي تمكنك من اتخاذ قرار بشأن نوع من العمليات. على سبيل المثال ، قد ترغب في الاختيار بين تصنيع البند </a:t>
            </a:r>
            <a:r>
              <a:rPr lang="en-GB" altLang="en-US" smtClean="0"/>
              <a:t>A </a:t>
            </a:r>
            <a:r>
              <a:rPr lang="ar-IQ" altLang="en-US" smtClean="0"/>
              <a:t>أو البند </a:t>
            </a:r>
            <a:r>
              <a:rPr lang="en-GB" altLang="en-US" smtClean="0"/>
              <a:t>B ، </a:t>
            </a:r>
            <a:r>
              <a:rPr lang="ar-IQ" altLang="en-US" smtClean="0"/>
              <a:t>أو الاستثمار في الاختيار 1 ، أو الاختيار 2 ، أو الاختيار 3. تعتبر الأشجار طريقة ممتازة للتعامل مع هذه الأنواع من القرارات المعقدة ، والتي تتضمن دائمًا العديد من العوامل المختلفة عادة ما تنطوي على درجة من عدم </a:t>
            </a:r>
            <a:endParaRPr lang="en-GB" altLang="en-US" smtClean="0"/>
          </a:p>
          <a:p>
            <a:pPr algn="r"/>
            <a:r>
              <a:rPr lang="ar-IQ" altLang="en-US" smtClean="0"/>
              <a:t>رسم أشجار القرار نقاط القرارات في شكل شجرة ، وكذلك الأحداث والاحتمالات التي تنطوي عليها مختلف الدورات التي يمكن الاضطلاع بها. يتيح نهج شجرة القرارات رؤية البدائل الرئيسية على الأقل </a:t>
            </a:r>
            <a:r>
              <a:rPr lang="en-GB" altLang="en-US" smtClean="0"/>
              <a:t>   </a:t>
            </a:r>
            <a:r>
              <a:rPr lang="ar-IQ" altLang="en-US" smtClean="0"/>
              <a:t>أن القرار التالي قد يعتمد على الأحداث في المستقبل.اليقين. على الرغم من أنه يمكن استخلاصها يدويًا ، غالبًا ما يتم استخدام البرنامج لأن الأشجار يمكن أن تصبح معقدة بسرعة كبيرة.</a:t>
            </a:r>
            <a:endParaRPr lang="en-GB" altLang="en-US" smtClean="0"/>
          </a:p>
        </p:txBody>
      </p:sp>
      <p:sp>
        <p:nvSpPr>
          <p:cNvPr id="33796"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A5E24764-AC0E-4CAF-80C0-5720406D07F3}" type="slidenum">
              <a:rPr lang="en-GB" altLang="en-US" smtClean="0"/>
              <a:pPr eaLnBrk="1" hangingPunct="1">
                <a:spcBef>
                  <a:spcPct val="0"/>
                </a:spcBef>
              </a:pPr>
              <a:t>2</a:t>
            </a:fld>
            <a:endParaRPr lang="en-GB"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p:spPr>
        <p:txBody>
          <a:bodyPr/>
          <a:lstStyle/>
          <a:p>
            <a:pPr algn="r"/>
            <a:r>
              <a:rPr lang="ar-IQ" altLang="en-US" smtClean="0"/>
              <a:t>شجرة القرارات هي طريقة يمكنك استخدامها للمساعدة في اتخاذ خيارات جيدة ، خاصة القرارات التي تنطوي على تكاليف ومخاطر عالية.</a:t>
            </a:r>
            <a:br>
              <a:rPr lang="ar-IQ" altLang="en-US" smtClean="0"/>
            </a:br>
            <a:r>
              <a:rPr lang="ar-IQ" altLang="en-US" smtClean="0"/>
              <a:t>تستخدم أشجار القرار منهجًا جرافيكيًا لمقارنة البدائل المنافسة وتعيين قيم لتلك البدائل من خلال الجمع بين حالات عدم اليقين والتكاليف والمكافآت في قيم عددية محددة.</a:t>
            </a:r>
            <a:endParaRPr lang="en-US" altLang="en-US" smtClean="0"/>
          </a:p>
          <a:p>
            <a:pPr algn="r"/>
            <a:r>
              <a:rPr lang="ar-IQ" altLang="en-US" smtClean="0"/>
              <a:t>إذا كنت مدير مشروع ، محلل أعمال ، أو صانع قرار مشروع ، فهذا التمهيدي هو لك. إذا كنت مهتمًا بالعلوم المعرفية ، أو الذكاء الاصطناعي ، أو استخراج البيانات ، أو التشخيص الطبي ، أو حل المشكلات بشكل رسمي ، أو نظرية الألعاب ، فإن هذا التمهيدي يوفر مقدمة للمفاهيم الأساسية لتحليل شجرة القرار.</a:t>
            </a:r>
            <a:endParaRPr lang="en-GB" altLang="en-US" smtClean="0"/>
          </a:p>
        </p:txBody>
      </p:sp>
      <p:sp>
        <p:nvSpPr>
          <p:cNvPr id="3482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0C61576B-9A6E-4CF1-9242-78BC4DC9AC92}" type="slidenum">
              <a:rPr lang="en-GB" altLang="en-US" smtClean="0"/>
              <a:pPr eaLnBrk="1" hangingPunct="1">
                <a:spcBef>
                  <a:spcPct val="0"/>
                </a:spcBef>
              </a:pPr>
              <a:t>3</a:t>
            </a:fld>
            <a:endParaRPr lang="en-GB"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p:spPr>
        <p:txBody>
          <a:bodyPr/>
          <a:lstStyle/>
          <a:p>
            <a:pPr algn="r"/>
            <a:r>
              <a:rPr lang="ar-IQ" altLang="en-US" smtClean="0"/>
              <a:t>توفر أشجار القرار مزايا على الطرق الأخرى لتحليل البدائل. هم انهم:</a:t>
            </a:r>
            <a:br>
              <a:rPr lang="ar-IQ" altLang="en-US" smtClean="0"/>
            </a:br>
            <a:r>
              <a:rPr lang="ar-IQ" altLang="en-US" smtClean="0"/>
              <a:t>• الجرافيك. يمكنك تمثيل بدائل القرار والنتائج المحتملة وأحداث الفرصة التخطيطية. النهج البصري مفيد بشكل خاص في فهم القرارات التسلسلية والاعتماد على النتائج.</a:t>
            </a:r>
            <a:br>
              <a:rPr lang="ar-IQ" altLang="en-US" smtClean="0"/>
            </a:br>
            <a:r>
              <a:rPr lang="ar-IQ" altLang="en-US" smtClean="0"/>
              <a:t> • فعالة. يمكنك بسرعة التعبير عن البدائل المعقدة بوضوح. يمكنك بسهولة تعديل شجرة القرار كلما توفرت معلومات جديدة. قم بإعداد شجرة القرارات لمقارنة مدى تأثير تغيير قيم المدخلات على بدائل القرار المختلفة. من السهل اعتماد تدوين شجرة القرار القياسي.</a:t>
            </a:r>
            <a:br>
              <a:rPr lang="ar-IQ" altLang="en-US" smtClean="0"/>
            </a:br>
            <a:r>
              <a:rPr lang="ar-IQ" altLang="en-US" smtClean="0"/>
              <a:t>• يكشف. يمكنك مقارنة البدائل المنافسة - حتى بدون معلومات كاملة - من حيث المخاطر والقيمة المحتملة.</a:t>
            </a:r>
            <a:br>
              <a:rPr lang="ar-IQ" altLang="en-US" smtClean="0"/>
            </a:br>
            <a:r>
              <a:rPr lang="ar-IQ" altLang="en-US" smtClean="0"/>
              <a:t>يجمع مصطلح القيمة المتوقعة (</a:t>
            </a:r>
            <a:r>
              <a:rPr lang="en-GB" altLang="en-US" smtClean="0"/>
              <a:t>EV) </a:t>
            </a:r>
            <a:r>
              <a:rPr lang="ar-IQ" altLang="en-US" smtClean="0"/>
              <a:t>بين تكاليف الاستثمار النسبية والمكاسب المتوقعة والشكوك في قيمة عددية واحدة. يكشف </a:t>
            </a:r>
            <a:r>
              <a:rPr lang="en-GB" altLang="en-US" smtClean="0"/>
              <a:t>EV </a:t>
            </a:r>
            <a:r>
              <a:rPr lang="ar-IQ" altLang="en-US" smtClean="0"/>
              <a:t>عن المزايا الشاملة للبدائل المنافسة.</a:t>
            </a:r>
            <a:br>
              <a:rPr lang="ar-IQ" altLang="en-US" smtClean="0"/>
            </a:br>
            <a:r>
              <a:rPr lang="ar-IQ" altLang="en-US" smtClean="0"/>
              <a:t>• مكمل. يمكنك استخدام أشجار القرار بالاقتران مع أدوات إدارة المشاريع الأخرى. على سبيل المثال ، يمكن أن تساعد طريقة شجرة القرارات في تقييم المشروع</a:t>
            </a:r>
            <a:endParaRPr lang="en-GB" altLang="en-US" smtClean="0"/>
          </a:p>
        </p:txBody>
      </p:sp>
      <p:sp>
        <p:nvSpPr>
          <p:cNvPr id="35844"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34778" indent="-282607" eaLnBrk="0" hangingPunct="0">
              <a:spcBef>
                <a:spcPct val="30000"/>
              </a:spcBef>
              <a:defRPr sz="1200">
                <a:solidFill>
                  <a:schemeClr val="tx1"/>
                </a:solidFill>
                <a:latin typeface="Times New Roman" pitchFamily="18" charset="0"/>
              </a:defRPr>
            </a:lvl2pPr>
            <a:lvl3pPr marL="1130427" indent="-226085" eaLnBrk="0" hangingPunct="0">
              <a:spcBef>
                <a:spcPct val="30000"/>
              </a:spcBef>
              <a:defRPr sz="1200">
                <a:solidFill>
                  <a:schemeClr val="tx1"/>
                </a:solidFill>
                <a:latin typeface="Times New Roman" pitchFamily="18" charset="0"/>
              </a:defRPr>
            </a:lvl3pPr>
            <a:lvl4pPr marL="1582598" indent="-226085" eaLnBrk="0" hangingPunct="0">
              <a:spcBef>
                <a:spcPct val="30000"/>
              </a:spcBef>
              <a:defRPr sz="1200">
                <a:solidFill>
                  <a:schemeClr val="tx1"/>
                </a:solidFill>
                <a:latin typeface="Times New Roman" pitchFamily="18" charset="0"/>
              </a:defRPr>
            </a:lvl4pPr>
            <a:lvl5pPr marL="2034769" indent="-226085" eaLnBrk="0" hangingPunct="0">
              <a:spcBef>
                <a:spcPct val="30000"/>
              </a:spcBef>
              <a:defRPr sz="1200">
                <a:solidFill>
                  <a:schemeClr val="tx1"/>
                </a:solidFill>
                <a:latin typeface="Times New Roman" pitchFamily="18" charset="0"/>
              </a:defRPr>
            </a:lvl5pPr>
            <a:lvl6pPr marL="2486939" indent="-226085" eaLnBrk="0" fontAlgn="base" hangingPunct="0">
              <a:spcBef>
                <a:spcPct val="30000"/>
              </a:spcBef>
              <a:spcAft>
                <a:spcPct val="0"/>
              </a:spcAft>
              <a:defRPr sz="1200">
                <a:solidFill>
                  <a:schemeClr val="tx1"/>
                </a:solidFill>
                <a:latin typeface="Times New Roman" pitchFamily="18" charset="0"/>
              </a:defRPr>
            </a:lvl6pPr>
            <a:lvl7pPr marL="2939110" indent="-226085" eaLnBrk="0" fontAlgn="base" hangingPunct="0">
              <a:spcBef>
                <a:spcPct val="30000"/>
              </a:spcBef>
              <a:spcAft>
                <a:spcPct val="0"/>
              </a:spcAft>
              <a:defRPr sz="1200">
                <a:solidFill>
                  <a:schemeClr val="tx1"/>
                </a:solidFill>
                <a:latin typeface="Times New Roman" pitchFamily="18" charset="0"/>
              </a:defRPr>
            </a:lvl7pPr>
            <a:lvl8pPr marL="3391281" indent="-226085" eaLnBrk="0" fontAlgn="base" hangingPunct="0">
              <a:spcBef>
                <a:spcPct val="30000"/>
              </a:spcBef>
              <a:spcAft>
                <a:spcPct val="0"/>
              </a:spcAft>
              <a:defRPr sz="1200">
                <a:solidFill>
                  <a:schemeClr val="tx1"/>
                </a:solidFill>
                <a:latin typeface="Times New Roman" pitchFamily="18" charset="0"/>
              </a:defRPr>
            </a:lvl8pPr>
            <a:lvl9pPr marL="3843452" indent="-226085"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837AB600-DD08-4A3D-97F3-05608BE6F7F6}" type="slidenum">
              <a:rPr lang="en-GB" altLang="en-US" smtClean="0"/>
              <a:pPr eaLnBrk="1" hangingPunct="1">
                <a:spcBef>
                  <a:spcPct val="0"/>
                </a:spcBef>
              </a:pPr>
              <a:t>4</a:t>
            </a:fld>
            <a:endParaRPr lang="en-GB"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p:spPr>
        <p:txBody>
          <a:bodyPr/>
          <a:lstStyle/>
          <a:p>
            <a:pPr algn="r"/>
            <a:r>
              <a:rPr lang="ar-IQ" altLang="en-US" smtClean="0"/>
              <a:t>1 - إذا تم استخدام شجرة القرارات للمتغيرات الفئوية ذات المستويات المتعددة ، فإن تلك المتغيرات ذات المستويات الأعلى ستحصل على مزيد من المعلومات.</a:t>
            </a:r>
            <a:br>
              <a:rPr lang="ar-IQ" altLang="en-US" smtClean="0"/>
            </a:br>
            <a:r>
              <a:rPr lang="ar-IQ" altLang="en-US" smtClean="0"/>
              <a:t/>
            </a:r>
            <a:br>
              <a:rPr lang="ar-IQ" altLang="en-US" smtClean="0"/>
            </a:br>
            <a:r>
              <a:rPr lang="ar-IQ" altLang="en-US" smtClean="0"/>
              <a:t>2 - يمكن أن تصبح الحسابات معقدة للغاية ، على الرغم من أن هذه عادة ما تكون مشكلة فقط إذا تم إنشاء الشجرة يدويًا.</a:t>
            </a:r>
            <a:endParaRPr lang="en-GB" altLang="en-US" smtClean="0"/>
          </a:p>
        </p:txBody>
      </p:sp>
      <p:sp>
        <p:nvSpPr>
          <p:cNvPr id="36868" name="Slide Number Placeholder 3"/>
          <p:cNvSpPr>
            <a:spLocks noGrp="1"/>
          </p:cNvSpPr>
          <p:nvPr>
            <p:ph type="sldNum" sz="quarter" idx="5"/>
          </p:nvPr>
        </p:nvSpPr>
        <p:spPr>
          <a:noFill/>
        </p:spPr>
        <p:txBody>
          <a:bodyPr/>
          <a:lstStyle>
            <a:lvl1pPr eaLnBrk="0" hangingPunct="0">
              <a:defRPr sz="2400">
                <a:solidFill>
                  <a:schemeClr val="tx1"/>
                </a:solidFill>
                <a:latin typeface="Tahoma" pitchFamily="34" charset="0"/>
              </a:defRPr>
            </a:lvl1pPr>
            <a:lvl2pPr marL="734778" indent="-282607" eaLnBrk="0" hangingPunct="0">
              <a:defRPr sz="2400">
                <a:solidFill>
                  <a:schemeClr val="tx1"/>
                </a:solidFill>
                <a:latin typeface="Tahoma" pitchFamily="34" charset="0"/>
              </a:defRPr>
            </a:lvl2pPr>
            <a:lvl3pPr marL="1130427" indent="-226085" eaLnBrk="0" hangingPunct="0">
              <a:defRPr sz="2400">
                <a:solidFill>
                  <a:schemeClr val="tx1"/>
                </a:solidFill>
                <a:latin typeface="Tahoma" pitchFamily="34" charset="0"/>
              </a:defRPr>
            </a:lvl3pPr>
            <a:lvl4pPr marL="1582598" indent="-226085" eaLnBrk="0" hangingPunct="0">
              <a:defRPr sz="2400">
                <a:solidFill>
                  <a:schemeClr val="tx1"/>
                </a:solidFill>
                <a:latin typeface="Tahoma" pitchFamily="34" charset="0"/>
              </a:defRPr>
            </a:lvl4pPr>
            <a:lvl5pPr marL="2034769" indent="-226085" eaLnBrk="0" hangingPunct="0">
              <a:defRPr sz="2400">
                <a:solidFill>
                  <a:schemeClr val="tx1"/>
                </a:solidFill>
                <a:latin typeface="Tahoma" pitchFamily="34" charset="0"/>
              </a:defRPr>
            </a:lvl5pPr>
            <a:lvl6pPr marL="2486939" indent="-226085" eaLnBrk="0" fontAlgn="base" hangingPunct="0">
              <a:spcBef>
                <a:spcPct val="0"/>
              </a:spcBef>
              <a:spcAft>
                <a:spcPct val="0"/>
              </a:spcAft>
              <a:defRPr sz="2400">
                <a:solidFill>
                  <a:schemeClr val="tx1"/>
                </a:solidFill>
                <a:latin typeface="Tahoma" pitchFamily="34" charset="0"/>
              </a:defRPr>
            </a:lvl6pPr>
            <a:lvl7pPr marL="2939110" indent="-226085" eaLnBrk="0" fontAlgn="base" hangingPunct="0">
              <a:spcBef>
                <a:spcPct val="0"/>
              </a:spcBef>
              <a:spcAft>
                <a:spcPct val="0"/>
              </a:spcAft>
              <a:defRPr sz="2400">
                <a:solidFill>
                  <a:schemeClr val="tx1"/>
                </a:solidFill>
                <a:latin typeface="Tahoma" pitchFamily="34" charset="0"/>
              </a:defRPr>
            </a:lvl7pPr>
            <a:lvl8pPr marL="3391281" indent="-226085" eaLnBrk="0" fontAlgn="base" hangingPunct="0">
              <a:spcBef>
                <a:spcPct val="0"/>
              </a:spcBef>
              <a:spcAft>
                <a:spcPct val="0"/>
              </a:spcAft>
              <a:defRPr sz="2400">
                <a:solidFill>
                  <a:schemeClr val="tx1"/>
                </a:solidFill>
                <a:latin typeface="Tahoma" pitchFamily="34" charset="0"/>
              </a:defRPr>
            </a:lvl8pPr>
            <a:lvl9pPr marL="3843452" indent="-226085" eaLnBrk="0" fontAlgn="base" hangingPunct="0">
              <a:spcBef>
                <a:spcPct val="0"/>
              </a:spcBef>
              <a:spcAft>
                <a:spcPct val="0"/>
              </a:spcAft>
              <a:defRPr sz="2400">
                <a:solidFill>
                  <a:schemeClr val="tx1"/>
                </a:solidFill>
                <a:latin typeface="Tahoma" pitchFamily="34" charset="0"/>
              </a:defRPr>
            </a:lvl9pPr>
          </a:lstStyle>
          <a:p>
            <a:pPr eaLnBrk="1" hangingPunct="1"/>
            <a:fld id="{E3412693-9DBB-46A5-B359-76E6EF337C17}" type="slidenum">
              <a:rPr lang="en-GB" altLang="en-US" sz="1200">
                <a:latin typeface="Times New Roman" pitchFamily="18" charset="0"/>
              </a:rPr>
              <a:pPr eaLnBrk="1" hangingPunct="1"/>
              <a:t>5</a:t>
            </a:fld>
            <a:endParaRPr lang="en-GB" altLang="en-US" sz="120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p:spPr>
        <p:txBody>
          <a:bodyPr/>
          <a:lstStyle/>
          <a:p>
            <a:pPr algn="r"/>
            <a:r>
              <a:rPr lang="ar-IQ" altLang="en-US" smtClean="0"/>
              <a:t>ويمكن أن يؤدي ذلك إلى تحقيق ربح كبير من حيث زيادة صافي الإيرادات من التكاليف ، لكنه يتطلب استثمار 1،400،000 جنيه إسترليني</a:t>
            </a:r>
            <a:endParaRPr lang="en-GB" altLang="en-US" smtClean="0"/>
          </a:p>
        </p:txBody>
      </p:sp>
      <p:sp>
        <p:nvSpPr>
          <p:cNvPr id="37892" name="Slide Number Placeholder 3"/>
          <p:cNvSpPr>
            <a:spLocks noGrp="1"/>
          </p:cNvSpPr>
          <p:nvPr>
            <p:ph type="sldNum" sz="quarter" idx="5"/>
          </p:nvPr>
        </p:nvSpPr>
        <p:spPr>
          <a:noFill/>
        </p:spPr>
        <p:txBody>
          <a:bodyPr/>
          <a:lstStyle>
            <a:lvl1pPr eaLnBrk="0" hangingPunct="0">
              <a:defRPr sz="2400">
                <a:solidFill>
                  <a:schemeClr val="tx1"/>
                </a:solidFill>
                <a:latin typeface="Tahoma" pitchFamily="34" charset="0"/>
              </a:defRPr>
            </a:lvl1pPr>
            <a:lvl2pPr marL="734778" indent="-282607" eaLnBrk="0" hangingPunct="0">
              <a:defRPr sz="2400">
                <a:solidFill>
                  <a:schemeClr val="tx1"/>
                </a:solidFill>
                <a:latin typeface="Tahoma" pitchFamily="34" charset="0"/>
              </a:defRPr>
            </a:lvl2pPr>
            <a:lvl3pPr marL="1130427" indent="-226085" eaLnBrk="0" hangingPunct="0">
              <a:defRPr sz="2400">
                <a:solidFill>
                  <a:schemeClr val="tx1"/>
                </a:solidFill>
                <a:latin typeface="Tahoma" pitchFamily="34" charset="0"/>
              </a:defRPr>
            </a:lvl3pPr>
            <a:lvl4pPr marL="1582598" indent="-226085" eaLnBrk="0" hangingPunct="0">
              <a:defRPr sz="2400">
                <a:solidFill>
                  <a:schemeClr val="tx1"/>
                </a:solidFill>
                <a:latin typeface="Tahoma" pitchFamily="34" charset="0"/>
              </a:defRPr>
            </a:lvl4pPr>
            <a:lvl5pPr marL="2034769" indent="-226085" eaLnBrk="0" hangingPunct="0">
              <a:defRPr sz="2400">
                <a:solidFill>
                  <a:schemeClr val="tx1"/>
                </a:solidFill>
                <a:latin typeface="Tahoma" pitchFamily="34" charset="0"/>
              </a:defRPr>
            </a:lvl5pPr>
            <a:lvl6pPr marL="2486939" indent="-226085" eaLnBrk="0" fontAlgn="base" hangingPunct="0">
              <a:spcBef>
                <a:spcPct val="0"/>
              </a:spcBef>
              <a:spcAft>
                <a:spcPct val="0"/>
              </a:spcAft>
              <a:defRPr sz="2400">
                <a:solidFill>
                  <a:schemeClr val="tx1"/>
                </a:solidFill>
                <a:latin typeface="Tahoma" pitchFamily="34" charset="0"/>
              </a:defRPr>
            </a:lvl6pPr>
            <a:lvl7pPr marL="2939110" indent="-226085" eaLnBrk="0" fontAlgn="base" hangingPunct="0">
              <a:spcBef>
                <a:spcPct val="0"/>
              </a:spcBef>
              <a:spcAft>
                <a:spcPct val="0"/>
              </a:spcAft>
              <a:defRPr sz="2400">
                <a:solidFill>
                  <a:schemeClr val="tx1"/>
                </a:solidFill>
                <a:latin typeface="Tahoma" pitchFamily="34" charset="0"/>
              </a:defRPr>
            </a:lvl7pPr>
            <a:lvl8pPr marL="3391281" indent="-226085" eaLnBrk="0" fontAlgn="base" hangingPunct="0">
              <a:spcBef>
                <a:spcPct val="0"/>
              </a:spcBef>
              <a:spcAft>
                <a:spcPct val="0"/>
              </a:spcAft>
              <a:defRPr sz="2400">
                <a:solidFill>
                  <a:schemeClr val="tx1"/>
                </a:solidFill>
                <a:latin typeface="Tahoma" pitchFamily="34" charset="0"/>
              </a:defRPr>
            </a:lvl8pPr>
            <a:lvl9pPr marL="3843452" indent="-226085" eaLnBrk="0" fontAlgn="base" hangingPunct="0">
              <a:spcBef>
                <a:spcPct val="0"/>
              </a:spcBef>
              <a:spcAft>
                <a:spcPct val="0"/>
              </a:spcAft>
              <a:defRPr sz="2400">
                <a:solidFill>
                  <a:schemeClr val="tx1"/>
                </a:solidFill>
                <a:latin typeface="Tahoma" pitchFamily="34" charset="0"/>
              </a:defRPr>
            </a:lvl9pPr>
          </a:lstStyle>
          <a:p>
            <a:pPr eaLnBrk="1" hangingPunct="1"/>
            <a:fld id="{3581BAC2-1B01-4400-8572-52FEA2211435}" type="slidenum">
              <a:rPr lang="en-GB" altLang="en-US" sz="1200">
                <a:latin typeface="Times New Roman" pitchFamily="18" charset="0"/>
              </a:rPr>
              <a:pPr eaLnBrk="1" hangingPunct="1"/>
              <a:t>6</a:t>
            </a:fld>
            <a:endParaRPr lang="en-GB" altLang="en-US" sz="120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E8EDD03-FFB5-4E81-8C65-BFE709B4CF84}"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CCA6E2-64F9-4879-90F0-6F42B0895B3F}" type="slidenum">
              <a:rPr lang="en-GB" smtClean="0"/>
              <a:t>‹#›</a:t>
            </a:fld>
            <a:endParaRPr lang="en-GB"/>
          </a:p>
        </p:txBody>
      </p:sp>
    </p:spTree>
    <p:extLst>
      <p:ext uri="{BB962C8B-B14F-4D97-AF65-F5344CB8AC3E}">
        <p14:creationId xmlns:p14="http://schemas.microsoft.com/office/powerpoint/2010/main" val="3292858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E8EDD03-FFB5-4E81-8C65-BFE709B4CF84}"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CCA6E2-64F9-4879-90F0-6F42B0895B3F}" type="slidenum">
              <a:rPr lang="en-GB" smtClean="0"/>
              <a:t>‹#›</a:t>
            </a:fld>
            <a:endParaRPr lang="en-GB"/>
          </a:p>
        </p:txBody>
      </p:sp>
    </p:spTree>
    <p:extLst>
      <p:ext uri="{BB962C8B-B14F-4D97-AF65-F5344CB8AC3E}">
        <p14:creationId xmlns:p14="http://schemas.microsoft.com/office/powerpoint/2010/main" val="2996802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E8EDD03-FFB5-4E81-8C65-BFE709B4CF84}"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CCA6E2-64F9-4879-90F0-6F42B0895B3F}" type="slidenum">
              <a:rPr lang="en-GB" smtClean="0"/>
              <a:t>‹#›</a:t>
            </a:fld>
            <a:endParaRPr lang="en-GB"/>
          </a:p>
        </p:txBody>
      </p:sp>
    </p:spTree>
    <p:extLst>
      <p:ext uri="{BB962C8B-B14F-4D97-AF65-F5344CB8AC3E}">
        <p14:creationId xmlns:p14="http://schemas.microsoft.com/office/powerpoint/2010/main" val="1121958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E8EDD03-FFB5-4E81-8C65-BFE709B4CF84}"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CCA6E2-64F9-4879-90F0-6F42B0895B3F}" type="slidenum">
              <a:rPr lang="en-GB" smtClean="0"/>
              <a:t>‹#›</a:t>
            </a:fld>
            <a:endParaRPr lang="en-GB"/>
          </a:p>
        </p:txBody>
      </p:sp>
    </p:spTree>
    <p:extLst>
      <p:ext uri="{BB962C8B-B14F-4D97-AF65-F5344CB8AC3E}">
        <p14:creationId xmlns:p14="http://schemas.microsoft.com/office/powerpoint/2010/main" val="1445762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8EDD03-FFB5-4E81-8C65-BFE709B4CF84}"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CCA6E2-64F9-4879-90F0-6F42B0895B3F}" type="slidenum">
              <a:rPr lang="en-GB" smtClean="0"/>
              <a:t>‹#›</a:t>
            </a:fld>
            <a:endParaRPr lang="en-GB"/>
          </a:p>
        </p:txBody>
      </p:sp>
    </p:spTree>
    <p:extLst>
      <p:ext uri="{BB962C8B-B14F-4D97-AF65-F5344CB8AC3E}">
        <p14:creationId xmlns:p14="http://schemas.microsoft.com/office/powerpoint/2010/main" val="2527034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E8EDD03-FFB5-4E81-8C65-BFE709B4CF84}" type="datetimeFigureOut">
              <a:rPr lang="en-GB" smtClean="0"/>
              <a:t>02/09/2019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CCA6E2-64F9-4879-90F0-6F42B0895B3F}" type="slidenum">
              <a:rPr lang="en-GB" smtClean="0"/>
              <a:t>‹#›</a:t>
            </a:fld>
            <a:endParaRPr lang="en-GB"/>
          </a:p>
        </p:txBody>
      </p:sp>
    </p:spTree>
    <p:extLst>
      <p:ext uri="{BB962C8B-B14F-4D97-AF65-F5344CB8AC3E}">
        <p14:creationId xmlns:p14="http://schemas.microsoft.com/office/powerpoint/2010/main" val="2273236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E8EDD03-FFB5-4E81-8C65-BFE709B4CF84}" type="datetimeFigureOut">
              <a:rPr lang="en-GB" smtClean="0"/>
              <a:t>02/09/2019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CCCA6E2-64F9-4879-90F0-6F42B0895B3F}" type="slidenum">
              <a:rPr lang="en-GB" smtClean="0"/>
              <a:t>‹#›</a:t>
            </a:fld>
            <a:endParaRPr lang="en-GB"/>
          </a:p>
        </p:txBody>
      </p:sp>
    </p:spTree>
    <p:extLst>
      <p:ext uri="{BB962C8B-B14F-4D97-AF65-F5344CB8AC3E}">
        <p14:creationId xmlns:p14="http://schemas.microsoft.com/office/powerpoint/2010/main" val="4118985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E8EDD03-FFB5-4E81-8C65-BFE709B4CF84}" type="datetimeFigureOut">
              <a:rPr lang="en-GB" smtClean="0"/>
              <a:t>02/09/2019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CCCA6E2-64F9-4879-90F0-6F42B0895B3F}" type="slidenum">
              <a:rPr lang="en-GB" smtClean="0"/>
              <a:t>‹#›</a:t>
            </a:fld>
            <a:endParaRPr lang="en-GB"/>
          </a:p>
        </p:txBody>
      </p:sp>
    </p:spTree>
    <p:extLst>
      <p:ext uri="{BB962C8B-B14F-4D97-AF65-F5344CB8AC3E}">
        <p14:creationId xmlns:p14="http://schemas.microsoft.com/office/powerpoint/2010/main" val="516350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8EDD03-FFB5-4E81-8C65-BFE709B4CF84}" type="datetimeFigureOut">
              <a:rPr lang="en-GB" smtClean="0"/>
              <a:t>02/09/2019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CCCA6E2-64F9-4879-90F0-6F42B0895B3F}" type="slidenum">
              <a:rPr lang="en-GB" smtClean="0"/>
              <a:t>‹#›</a:t>
            </a:fld>
            <a:endParaRPr lang="en-GB"/>
          </a:p>
        </p:txBody>
      </p:sp>
    </p:spTree>
    <p:extLst>
      <p:ext uri="{BB962C8B-B14F-4D97-AF65-F5344CB8AC3E}">
        <p14:creationId xmlns:p14="http://schemas.microsoft.com/office/powerpoint/2010/main" val="2641274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8EDD03-FFB5-4E81-8C65-BFE709B4CF84}" type="datetimeFigureOut">
              <a:rPr lang="en-GB" smtClean="0"/>
              <a:t>02/09/2019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CCA6E2-64F9-4879-90F0-6F42B0895B3F}" type="slidenum">
              <a:rPr lang="en-GB" smtClean="0"/>
              <a:t>‹#›</a:t>
            </a:fld>
            <a:endParaRPr lang="en-GB"/>
          </a:p>
        </p:txBody>
      </p:sp>
    </p:spTree>
    <p:extLst>
      <p:ext uri="{BB962C8B-B14F-4D97-AF65-F5344CB8AC3E}">
        <p14:creationId xmlns:p14="http://schemas.microsoft.com/office/powerpoint/2010/main" val="3744034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8EDD03-FFB5-4E81-8C65-BFE709B4CF84}" type="datetimeFigureOut">
              <a:rPr lang="en-GB" smtClean="0"/>
              <a:t>02/09/2019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CCA6E2-64F9-4879-90F0-6F42B0895B3F}" type="slidenum">
              <a:rPr lang="en-GB" smtClean="0"/>
              <a:t>‹#›</a:t>
            </a:fld>
            <a:endParaRPr lang="en-GB"/>
          </a:p>
        </p:txBody>
      </p:sp>
    </p:spTree>
    <p:extLst>
      <p:ext uri="{BB962C8B-B14F-4D97-AF65-F5344CB8AC3E}">
        <p14:creationId xmlns:p14="http://schemas.microsoft.com/office/powerpoint/2010/main" val="4082800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8EDD03-FFB5-4E81-8C65-BFE709B4CF84}" type="datetimeFigureOut">
              <a:rPr lang="en-GB" smtClean="0"/>
              <a:t>02/09/2019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CCA6E2-64F9-4879-90F0-6F42B0895B3F}" type="slidenum">
              <a:rPr lang="en-GB" smtClean="0"/>
              <a:t>‹#›</a:t>
            </a:fld>
            <a:endParaRPr lang="en-GB"/>
          </a:p>
        </p:txBody>
      </p:sp>
    </p:spTree>
    <p:extLst>
      <p:ext uri="{BB962C8B-B14F-4D97-AF65-F5344CB8AC3E}">
        <p14:creationId xmlns:p14="http://schemas.microsoft.com/office/powerpoint/2010/main" val="5116811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93235D2C-52A0-454F-945C-3E1A21CE0EAC}" type="slidenum">
              <a:rPr lang="en-GB" altLang="en-US" sz="1400" smtClean="0"/>
              <a:pPr eaLnBrk="1" hangingPunct="1">
                <a:spcBef>
                  <a:spcPct val="0"/>
                </a:spcBef>
                <a:buClrTx/>
                <a:buSzTx/>
                <a:buFontTx/>
                <a:buNone/>
              </a:pPr>
              <a:t>1</a:t>
            </a:fld>
            <a:endParaRPr lang="en-GB" altLang="en-US" sz="1400" smtClean="0"/>
          </a:p>
        </p:txBody>
      </p:sp>
      <p:sp>
        <p:nvSpPr>
          <p:cNvPr id="3075" name="Rectangle 2"/>
          <p:cNvSpPr>
            <a:spLocks noGrp="1" noChangeArrowheads="1"/>
          </p:cNvSpPr>
          <p:nvPr>
            <p:ph type="title"/>
          </p:nvPr>
        </p:nvSpPr>
        <p:spPr>
          <a:xfrm>
            <a:off x="1150938" y="998538"/>
            <a:ext cx="6661150" cy="762000"/>
          </a:xfrm>
        </p:spPr>
        <p:txBody>
          <a:bodyPr>
            <a:normAutofit fontScale="90000"/>
          </a:bodyPr>
          <a:lstStyle/>
          <a:p>
            <a:pPr algn="ctr" eaLnBrk="1" hangingPunct="1"/>
            <a:r>
              <a:rPr lang="en-GB" altLang="en-US" sz="4000" dirty="0" smtClean="0"/>
              <a:t/>
            </a:r>
            <a:br>
              <a:rPr lang="en-GB" altLang="en-US" sz="4000" dirty="0" smtClean="0"/>
            </a:br>
            <a:r>
              <a:rPr lang="en-GB" altLang="en-US" sz="4000" dirty="0" smtClean="0"/>
              <a:t/>
            </a:r>
            <a:br>
              <a:rPr lang="en-GB" altLang="en-US" sz="4000" dirty="0" smtClean="0"/>
            </a:br>
            <a:r>
              <a:rPr lang="en-GB" altLang="en-US" sz="4000" dirty="0" smtClean="0"/>
              <a:t/>
            </a:r>
            <a:br>
              <a:rPr lang="en-GB" altLang="en-US" sz="4000" dirty="0" smtClean="0"/>
            </a:br>
            <a:r>
              <a:rPr lang="en-GB" altLang="en-US" sz="4000" dirty="0" smtClean="0"/>
              <a:t/>
            </a:r>
            <a:br>
              <a:rPr lang="en-GB" altLang="en-US" sz="4000" dirty="0" smtClean="0"/>
            </a:br>
            <a:r>
              <a:rPr lang="en-GB" altLang="en-US" sz="4000" dirty="0" smtClean="0"/>
              <a:t>Industrial Engineering </a:t>
            </a:r>
          </a:p>
        </p:txBody>
      </p:sp>
      <p:sp>
        <p:nvSpPr>
          <p:cNvPr id="3076" name="Rectangle 3"/>
          <p:cNvSpPr>
            <a:spLocks noGrp="1" noChangeArrowheads="1"/>
          </p:cNvSpPr>
          <p:nvPr>
            <p:ph type="body" idx="1"/>
          </p:nvPr>
        </p:nvSpPr>
        <p:spPr>
          <a:xfrm>
            <a:off x="1908175" y="3068638"/>
            <a:ext cx="5903913" cy="865187"/>
          </a:xfrm>
        </p:spPr>
        <p:txBody>
          <a:bodyPr/>
          <a:lstStyle/>
          <a:p>
            <a:pPr marL="0" indent="0" algn="ctr">
              <a:buFont typeface="Wingdings" pitchFamily="2" charset="2"/>
              <a:buNone/>
            </a:pPr>
            <a:r>
              <a:rPr lang="en-US" altLang="en-US" sz="4400" b="1" smtClean="0">
                <a:solidFill>
                  <a:srgbClr val="C00000"/>
                </a:solidFill>
              </a:rPr>
              <a:t>Decision Making Process</a:t>
            </a:r>
            <a:endParaRPr lang="en-GB" altLang="en-US" sz="4400" smtClean="0">
              <a:solidFill>
                <a:srgbClr val="C00000"/>
              </a:solidFill>
            </a:endParaRPr>
          </a:p>
        </p:txBody>
      </p:sp>
      <p:sp>
        <p:nvSpPr>
          <p:cNvPr id="3077" name="Rectangle 1"/>
          <p:cNvSpPr>
            <a:spLocks noChangeArrowheads="1"/>
          </p:cNvSpPr>
          <p:nvPr/>
        </p:nvSpPr>
        <p:spPr bwMode="auto">
          <a:xfrm>
            <a:off x="3594227" y="1219200"/>
            <a:ext cx="1733296"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lnSpc>
                <a:spcPct val="90000"/>
              </a:lnSpc>
              <a:spcBef>
                <a:spcPct val="0"/>
              </a:spcBef>
              <a:buClrTx/>
              <a:buSzTx/>
              <a:buFontTx/>
              <a:buNone/>
            </a:pPr>
            <a:r>
              <a:rPr lang="en-GB" altLang="en-US" sz="2400" i="1" dirty="0">
                <a:solidFill>
                  <a:srgbClr val="0070C0"/>
                </a:solidFill>
              </a:rPr>
              <a:t>Lecture </a:t>
            </a:r>
            <a:r>
              <a:rPr lang="en-GB" altLang="en-US" sz="2400" i="1" dirty="0" smtClean="0">
                <a:solidFill>
                  <a:srgbClr val="0070C0"/>
                </a:solidFill>
              </a:rPr>
              <a:t>3-2</a:t>
            </a:r>
            <a:endParaRPr lang="en-GB" altLang="en-US" sz="2400" i="1" dirty="0">
              <a:solidFill>
                <a:srgbClr val="0070C0"/>
              </a:solidFill>
            </a:endParaRPr>
          </a:p>
        </p:txBody>
      </p:sp>
      <p:sp>
        <p:nvSpPr>
          <p:cNvPr id="3078" name="Rectangle 3"/>
          <p:cNvSpPr>
            <a:spLocks noChangeArrowheads="1"/>
          </p:cNvSpPr>
          <p:nvPr/>
        </p:nvSpPr>
        <p:spPr bwMode="auto">
          <a:xfrm>
            <a:off x="798513" y="4797425"/>
            <a:ext cx="7661275" cy="1204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a:spcBef>
                <a:spcPct val="0"/>
              </a:spcBef>
              <a:buClrTx/>
              <a:buSzTx/>
              <a:buFontTx/>
              <a:buNone/>
            </a:pPr>
            <a:r>
              <a:rPr lang="en-US" altLang="en-US" sz="1400" i="1">
                <a:solidFill>
                  <a:srgbClr val="0033CC"/>
                </a:solidFill>
                <a:latin typeface="Arial" charset="0"/>
                <a:sym typeface="Symbol" pitchFamily="18" charset="2"/>
              </a:rPr>
              <a:t>Dr. Salam Nazhan</a:t>
            </a:r>
          </a:p>
          <a:p>
            <a:pPr algn="ctr">
              <a:spcBef>
                <a:spcPct val="0"/>
              </a:spcBef>
              <a:buClrTx/>
              <a:buSzTx/>
              <a:buFontTx/>
              <a:buNone/>
            </a:pPr>
            <a:r>
              <a:rPr lang="en-US" altLang="en-US" sz="1400" i="1">
                <a:solidFill>
                  <a:srgbClr val="0033CC"/>
                </a:solidFill>
                <a:latin typeface="Arial" charset="0"/>
                <a:sym typeface="Symbol" pitchFamily="18" charset="2"/>
              </a:rPr>
              <a:t>Chemical Engineering Department </a:t>
            </a:r>
          </a:p>
          <a:p>
            <a:pPr algn="ctr">
              <a:spcBef>
                <a:spcPct val="0"/>
              </a:spcBef>
              <a:buClrTx/>
              <a:buSzTx/>
              <a:buFontTx/>
              <a:buNone/>
            </a:pPr>
            <a:r>
              <a:rPr lang="en-US" altLang="en-US" sz="1400" i="1">
                <a:solidFill>
                  <a:srgbClr val="0033CC"/>
                </a:solidFill>
                <a:latin typeface="Arial" charset="0"/>
                <a:sym typeface="Symbol" pitchFamily="18" charset="2"/>
              </a:rPr>
              <a:t>College of Engineering , University of Diyala</a:t>
            </a:r>
          </a:p>
          <a:p>
            <a:pPr algn="ctr">
              <a:spcBef>
                <a:spcPct val="0"/>
              </a:spcBef>
              <a:buClrTx/>
              <a:buSzTx/>
              <a:buFontTx/>
              <a:buNone/>
            </a:pPr>
            <a:r>
              <a:rPr lang="en-US" altLang="en-US" sz="1400" i="1">
                <a:solidFill>
                  <a:srgbClr val="0033CC"/>
                </a:solidFill>
                <a:latin typeface="Arial" charset="0"/>
                <a:sym typeface="Symbol" pitchFamily="18" charset="2"/>
              </a:rPr>
              <a:t>2018</a:t>
            </a:r>
          </a:p>
        </p:txBody>
      </p:sp>
    </p:spTree>
    <p:extLst>
      <p:ext uri="{BB962C8B-B14F-4D97-AF65-F5344CB8AC3E}">
        <p14:creationId xmlns:p14="http://schemas.microsoft.com/office/powerpoint/2010/main" val="2968017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1"/>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3B26BEBD-3EDA-4888-8CC5-080448DC6192}" type="slidenum">
              <a:rPr lang="en-GB" altLang="en-US" sz="1400" smtClean="0"/>
              <a:pPr eaLnBrk="1" hangingPunct="1">
                <a:spcBef>
                  <a:spcPct val="0"/>
                </a:spcBef>
                <a:buClrTx/>
                <a:buSzTx/>
                <a:buFontTx/>
                <a:buNone/>
              </a:pPr>
              <a:t>10</a:t>
            </a:fld>
            <a:endParaRPr lang="en-GB" altLang="en-US" sz="1400" smtClean="0"/>
          </a:p>
        </p:txBody>
      </p:sp>
      <p:sp>
        <p:nvSpPr>
          <p:cNvPr id="22531" name="AutoShape 2" descr="http://textbook.stpauls.br/business_organization/images/pic237.jpg"/>
          <p:cNvSpPr>
            <a:spLocks noChangeAspect="1" noChangeArrowheads="1"/>
          </p:cNvSpPr>
          <p:nvPr/>
        </p:nvSpPr>
        <p:spPr bwMode="auto">
          <a:xfrm>
            <a:off x="187325" y="-1825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en-GB" altLang="en-US" sz="2400"/>
          </a:p>
        </p:txBody>
      </p:sp>
      <p:pic>
        <p:nvPicPr>
          <p:cNvPr id="2253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513" y="3883025"/>
            <a:ext cx="8059737" cy="25701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2533" name="Rectangle 3"/>
          <p:cNvSpPr>
            <a:spLocks noChangeArrowheads="1"/>
          </p:cNvSpPr>
          <p:nvPr/>
        </p:nvSpPr>
        <p:spPr bwMode="auto">
          <a:xfrm>
            <a:off x="258763" y="1922463"/>
            <a:ext cx="8345487"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 typeface="Arial" charset="0"/>
              <a:buChar char="•"/>
            </a:pPr>
            <a:r>
              <a:rPr lang="en-GB" altLang="en-US" sz="2400"/>
              <a:t>The final stage is to adjust for the costs of the options. </a:t>
            </a:r>
          </a:p>
          <a:p>
            <a:pPr eaLnBrk="1" hangingPunct="1">
              <a:spcBef>
                <a:spcPct val="0"/>
              </a:spcBef>
              <a:buClrTx/>
              <a:buSzTx/>
              <a:buFont typeface="Arial" charset="0"/>
              <a:buChar char="•"/>
            </a:pPr>
            <a:r>
              <a:rPr lang="en-GB" altLang="en-US" sz="2400"/>
              <a:t>Now subtract the costs of each option from the expected value, and mark the calculation on the diagram. </a:t>
            </a:r>
          </a:p>
          <a:p>
            <a:pPr eaLnBrk="1" hangingPunct="1">
              <a:spcBef>
                <a:spcPct val="0"/>
              </a:spcBef>
              <a:buClrTx/>
              <a:buSzTx/>
              <a:buFont typeface="Arial" charset="0"/>
              <a:buChar char="•"/>
            </a:pPr>
            <a:r>
              <a:rPr lang="en-GB" altLang="en-US" sz="2400"/>
              <a:t>Reject the options with the lowest net expected value.</a:t>
            </a:r>
          </a:p>
        </p:txBody>
      </p:sp>
      <p:sp>
        <p:nvSpPr>
          <p:cNvPr id="22534" name="Rectangle 4"/>
          <p:cNvSpPr>
            <a:spLocks noChangeArrowheads="1"/>
          </p:cNvSpPr>
          <p:nvPr/>
        </p:nvSpPr>
        <p:spPr bwMode="auto">
          <a:xfrm>
            <a:off x="754063" y="3563938"/>
            <a:ext cx="41052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n-GB" altLang="en-US" sz="1800">
                <a:solidFill>
                  <a:srgbClr val="FF0000"/>
                </a:solidFill>
              </a:rPr>
              <a:t>The final tree diagram is shown below</a:t>
            </a:r>
          </a:p>
        </p:txBody>
      </p:sp>
      <p:sp>
        <p:nvSpPr>
          <p:cNvPr id="22535" name="Rectangle 6"/>
          <p:cNvSpPr>
            <a:spLocks noChangeArrowheads="1"/>
          </p:cNvSpPr>
          <p:nvPr/>
        </p:nvSpPr>
        <p:spPr bwMode="auto">
          <a:xfrm>
            <a:off x="3059113" y="1125538"/>
            <a:ext cx="27114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n-US" altLang="en-US" sz="3600" b="1">
                <a:solidFill>
                  <a:srgbClr val="FF0000"/>
                </a:solidFill>
              </a:rPr>
              <a:t>Process:</a:t>
            </a:r>
            <a:r>
              <a:rPr lang="en-US" altLang="en-US" sz="3600">
                <a:solidFill>
                  <a:srgbClr val="FF0000"/>
                </a:solidFill>
              </a:rPr>
              <a:t>    </a:t>
            </a:r>
            <a:endParaRPr lang="en-GB" altLang="en-US" sz="3600">
              <a:solidFill>
                <a:srgbClr val="FF0000"/>
              </a:solidFill>
            </a:endParaRPr>
          </a:p>
        </p:txBody>
      </p:sp>
    </p:spTree>
    <p:extLst>
      <p:ext uri="{BB962C8B-B14F-4D97-AF65-F5344CB8AC3E}">
        <p14:creationId xmlns:p14="http://schemas.microsoft.com/office/powerpoint/2010/main" val="205522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ChangeArrowheads="1"/>
          </p:cNvSpPr>
          <p:nvPr/>
        </p:nvSpPr>
        <p:spPr bwMode="auto">
          <a:xfrm>
            <a:off x="342900" y="1401763"/>
            <a:ext cx="8021638" cy="356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chemeClr val="accent1"/>
              </a:buClr>
              <a:buFont typeface="Arial" charset="0"/>
              <a:defRPr sz="2200">
                <a:solidFill>
                  <a:schemeClr val="tx1"/>
                </a:solidFill>
                <a:latin typeface="Calibri" pitchFamily="34" charset="0"/>
              </a:defRPr>
            </a:lvl1pPr>
            <a:lvl2pPr marL="742950" indent="-285750" eaLnBrk="0" hangingPunct="0">
              <a:buClr>
                <a:schemeClr val="accent2"/>
              </a:buClr>
              <a:buFont typeface="Arial" charset="0"/>
              <a:defRPr sz="2000">
                <a:solidFill>
                  <a:schemeClr val="tx1"/>
                </a:solidFill>
                <a:latin typeface="Calibri" pitchFamily="34" charset="0"/>
              </a:defRPr>
            </a:lvl2pPr>
            <a:lvl3pPr marL="1143000" indent="-228600" eaLnBrk="0" hangingPunct="0">
              <a:buClr>
                <a:srgbClr val="D2CB6C"/>
              </a:buClr>
              <a:buFont typeface="Arial" charset="0"/>
              <a:defRPr>
                <a:solidFill>
                  <a:schemeClr val="tx1"/>
                </a:solidFill>
                <a:latin typeface="Calibri" pitchFamily="34" charset="0"/>
              </a:defRPr>
            </a:lvl3pPr>
            <a:lvl4pPr marL="1600200" indent="-228600" eaLnBrk="0" hangingPunct="0">
              <a:buClr>
                <a:srgbClr val="95A39D"/>
              </a:buClr>
              <a:buFont typeface="Arial" charset="0"/>
              <a:defRPr sz="1600">
                <a:solidFill>
                  <a:schemeClr val="tx1"/>
                </a:solidFill>
                <a:latin typeface="Calibri" pitchFamily="34" charset="0"/>
              </a:defRPr>
            </a:lvl4pPr>
            <a:lvl5pPr marL="2057400" indent="-228600" eaLnBrk="0" hangingPunct="0">
              <a:buClr>
                <a:srgbClr val="C89F5D"/>
              </a:buClr>
              <a:buFont typeface="Arial" charset="0"/>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9pPr>
          </a:lstStyle>
          <a:p>
            <a:pPr eaLnBrk="1" hangingPunct="1">
              <a:buClrTx/>
              <a:buFontTx/>
              <a:buChar char="•"/>
            </a:pPr>
            <a:r>
              <a:rPr lang="en-US" altLang="en-US" sz="2400" i="1">
                <a:solidFill>
                  <a:srgbClr val="0033CC"/>
                </a:solidFill>
                <a:latin typeface="Arial" charset="0"/>
              </a:rPr>
              <a:t>Introduction to Industrial Engineering, </a:t>
            </a:r>
            <a:r>
              <a:rPr lang="en-US" altLang="en-US" sz="2400" i="1">
                <a:latin typeface="Arial" charset="0"/>
              </a:rPr>
              <a:t>by</a:t>
            </a:r>
            <a:r>
              <a:rPr lang="en-US" altLang="en-US" sz="2400" i="1">
                <a:solidFill>
                  <a:srgbClr val="0033CC"/>
                </a:solidFill>
                <a:latin typeface="Arial" charset="0"/>
              </a:rPr>
              <a:t> </a:t>
            </a:r>
            <a:r>
              <a:rPr lang="en-US" altLang="en-US" sz="2400" i="1">
                <a:latin typeface="Arial" charset="0"/>
              </a:rPr>
              <a:t>Z. Max Shen</a:t>
            </a:r>
            <a:endParaRPr lang="en-GB" altLang="en-US" sz="2400">
              <a:latin typeface="Arial" charset="0"/>
            </a:endParaRPr>
          </a:p>
          <a:p>
            <a:pPr eaLnBrk="1" hangingPunct="1">
              <a:buClrTx/>
              <a:buFontTx/>
              <a:buChar char="•"/>
            </a:pPr>
            <a:r>
              <a:rPr lang="en-US" altLang="en-US" sz="2400" i="1">
                <a:solidFill>
                  <a:srgbClr val="0033CC"/>
                </a:solidFill>
                <a:latin typeface="Arial" charset="0"/>
              </a:rPr>
              <a:t>Industrial Engineering</a:t>
            </a:r>
            <a:r>
              <a:rPr lang="en-US" altLang="en-US" sz="2400" i="1">
                <a:latin typeface="Arial" charset="0"/>
              </a:rPr>
              <a:t>,  by N. J. Manck</a:t>
            </a:r>
            <a:endParaRPr lang="en-GB" altLang="en-US" sz="2400">
              <a:latin typeface="Arial" charset="0"/>
            </a:endParaRPr>
          </a:p>
          <a:p>
            <a:pPr eaLnBrk="1" hangingPunct="1">
              <a:buClrTx/>
              <a:buFontTx/>
              <a:buChar char="•"/>
            </a:pPr>
            <a:r>
              <a:rPr lang="en-GB" altLang="en-US" sz="2400" i="1">
                <a:solidFill>
                  <a:srgbClr val="0033CC"/>
                </a:solidFill>
                <a:latin typeface="Arial" charset="0"/>
              </a:rPr>
              <a:t>Industrial Management</a:t>
            </a:r>
            <a:r>
              <a:rPr lang="en-GB" altLang="en-US" sz="2400" i="1">
                <a:latin typeface="Arial" charset="0"/>
              </a:rPr>
              <a:t>, by Shiv Jhalani</a:t>
            </a:r>
          </a:p>
          <a:p>
            <a:pPr eaLnBrk="1" hangingPunct="1">
              <a:buClrTx/>
              <a:buFontTx/>
              <a:buChar char="•"/>
            </a:pPr>
            <a:endParaRPr lang="en-GB" altLang="en-US" sz="2400">
              <a:latin typeface="Arial" charset="0"/>
            </a:endParaRPr>
          </a:p>
          <a:p>
            <a:pPr eaLnBrk="1" hangingPunct="1">
              <a:buClrTx/>
              <a:buFontTx/>
              <a:buChar char="•"/>
            </a:pPr>
            <a:r>
              <a:rPr lang="en-GB" altLang="en-US" sz="2400" b="1">
                <a:latin typeface="Arial" charset="0"/>
              </a:rPr>
              <a:t>Reference Books:</a:t>
            </a:r>
            <a:endParaRPr lang="en-GB" altLang="en-US" sz="2400">
              <a:latin typeface="Arial" charset="0"/>
            </a:endParaRPr>
          </a:p>
          <a:p>
            <a:pPr eaLnBrk="1" hangingPunct="1">
              <a:buClrTx/>
              <a:buFontTx/>
              <a:buChar char="•"/>
            </a:pPr>
            <a:r>
              <a:rPr lang="en-GB" altLang="en-US" sz="2400">
                <a:latin typeface="Arial" charset="0"/>
              </a:rPr>
              <a:t>1. Management </a:t>
            </a:r>
            <a:r>
              <a:rPr lang="en-GB" altLang="en-US" sz="2400" i="1">
                <a:latin typeface="Arial" charset="0"/>
              </a:rPr>
              <a:t>by Knootz</a:t>
            </a:r>
            <a:r>
              <a:rPr lang="en-GB" altLang="en-US" sz="2400">
                <a:latin typeface="Arial" charset="0"/>
              </a:rPr>
              <a:t>.</a:t>
            </a:r>
          </a:p>
          <a:p>
            <a:pPr eaLnBrk="1" hangingPunct="1">
              <a:buClrTx/>
              <a:buFontTx/>
              <a:buChar char="•"/>
            </a:pPr>
            <a:r>
              <a:rPr lang="en-GB" altLang="en-US" sz="2400">
                <a:latin typeface="Arial" charset="0"/>
              </a:rPr>
              <a:t>2. Management </a:t>
            </a:r>
            <a:r>
              <a:rPr lang="en-GB" altLang="en-US" sz="2400" i="1">
                <a:latin typeface="Arial" charset="0"/>
              </a:rPr>
              <a:t>by Griffin.</a:t>
            </a:r>
          </a:p>
          <a:p>
            <a:pPr eaLnBrk="1" hangingPunct="1">
              <a:buClrTx/>
              <a:buFontTx/>
              <a:buChar char="•"/>
            </a:pPr>
            <a:r>
              <a:rPr lang="en-GB" altLang="en-US" sz="2400">
                <a:latin typeface="Arial" charset="0"/>
              </a:rPr>
              <a:t>3. Management theory and Practices </a:t>
            </a:r>
            <a:r>
              <a:rPr lang="en-GB" altLang="en-US" sz="2400" i="1">
                <a:latin typeface="Arial" charset="0"/>
              </a:rPr>
              <a:t>by JS Chandan</a:t>
            </a:r>
            <a:r>
              <a:rPr lang="en-GB" altLang="en-US" sz="2400">
                <a:latin typeface="Arial" charset="0"/>
              </a:rPr>
              <a:t>.</a:t>
            </a:r>
          </a:p>
        </p:txBody>
      </p:sp>
      <p:sp>
        <p:nvSpPr>
          <p:cNvPr id="4099" name="Rectangle 2"/>
          <p:cNvSpPr>
            <a:spLocks noChangeArrowheads="1"/>
          </p:cNvSpPr>
          <p:nvPr/>
        </p:nvSpPr>
        <p:spPr bwMode="auto">
          <a:xfrm>
            <a:off x="2909888" y="341313"/>
            <a:ext cx="25447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buClr>
                <a:schemeClr val="accent1"/>
              </a:buClr>
              <a:buFont typeface="Arial" charset="0"/>
              <a:defRPr sz="2200">
                <a:solidFill>
                  <a:schemeClr val="tx1"/>
                </a:solidFill>
                <a:latin typeface="Calibri" pitchFamily="34" charset="0"/>
              </a:defRPr>
            </a:lvl1pPr>
            <a:lvl2pPr marL="742950" indent="-285750" eaLnBrk="0" hangingPunct="0">
              <a:buClr>
                <a:schemeClr val="accent2"/>
              </a:buClr>
              <a:buFont typeface="Arial" charset="0"/>
              <a:defRPr sz="2000">
                <a:solidFill>
                  <a:schemeClr val="tx1"/>
                </a:solidFill>
                <a:latin typeface="Calibri" pitchFamily="34" charset="0"/>
              </a:defRPr>
            </a:lvl2pPr>
            <a:lvl3pPr marL="1143000" indent="-228600" eaLnBrk="0" hangingPunct="0">
              <a:buClr>
                <a:srgbClr val="D2CB6C"/>
              </a:buClr>
              <a:buFont typeface="Arial" charset="0"/>
              <a:defRPr>
                <a:solidFill>
                  <a:schemeClr val="tx1"/>
                </a:solidFill>
                <a:latin typeface="Calibri" pitchFamily="34" charset="0"/>
              </a:defRPr>
            </a:lvl3pPr>
            <a:lvl4pPr marL="1600200" indent="-228600" eaLnBrk="0" hangingPunct="0">
              <a:buClr>
                <a:srgbClr val="95A39D"/>
              </a:buClr>
              <a:buFont typeface="Arial" charset="0"/>
              <a:defRPr sz="1600">
                <a:solidFill>
                  <a:schemeClr val="tx1"/>
                </a:solidFill>
                <a:latin typeface="Calibri" pitchFamily="34" charset="0"/>
              </a:defRPr>
            </a:lvl4pPr>
            <a:lvl5pPr marL="2057400" indent="-228600" eaLnBrk="0" hangingPunct="0">
              <a:buClr>
                <a:srgbClr val="C89F5D"/>
              </a:buClr>
              <a:buFont typeface="Arial" charset="0"/>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9pPr>
          </a:lstStyle>
          <a:p>
            <a:pPr eaLnBrk="1" hangingPunct="1">
              <a:buClrTx/>
              <a:buFontTx/>
              <a:buNone/>
            </a:pPr>
            <a:r>
              <a:rPr lang="en-US" altLang="en-US" sz="3600">
                <a:solidFill>
                  <a:srgbClr val="0033CC"/>
                </a:solidFill>
                <a:latin typeface="Arial" charset="0"/>
              </a:rPr>
              <a:t>References</a:t>
            </a:r>
            <a:endParaRPr lang="en-GB" altLang="en-US" sz="3600">
              <a:solidFill>
                <a:srgbClr val="0033CC"/>
              </a:solidFill>
              <a:latin typeface="Arial" charset="0"/>
            </a:endParaRPr>
          </a:p>
        </p:txBody>
      </p:sp>
    </p:spTree>
    <p:extLst>
      <p:ext uri="{BB962C8B-B14F-4D97-AF65-F5344CB8AC3E}">
        <p14:creationId xmlns:p14="http://schemas.microsoft.com/office/powerpoint/2010/main" val="802687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985ED976-D9B3-4C7B-B517-A6D7F6FE9B80}" type="slidenum">
              <a:rPr lang="en-GB" altLang="en-US" sz="1400" smtClean="0"/>
              <a:pPr eaLnBrk="1" hangingPunct="1">
                <a:spcBef>
                  <a:spcPct val="0"/>
                </a:spcBef>
                <a:buClrTx/>
                <a:buSzTx/>
                <a:buFontTx/>
                <a:buNone/>
              </a:pPr>
              <a:t>2</a:t>
            </a:fld>
            <a:endParaRPr lang="en-GB" altLang="en-US" sz="1400" smtClean="0"/>
          </a:p>
        </p:txBody>
      </p:sp>
      <p:sp>
        <p:nvSpPr>
          <p:cNvPr id="14339" name="Rectangle 2"/>
          <p:cNvSpPr>
            <a:spLocks noGrp="1" noChangeArrowheads="1"/>
          </p:cNvSpPr>
          <p:nvPr>
            <p:ph type="title"/>
          </p:nvPr>
        </p:nvSpPr>
        <p:spPr>
          <a:xfrm>
            <a:off x="1979613" y="849313"/>
            <a:ext cx="4752975" cy="708025"/>
          </a:xfrm>
        </p:spPr>
        <p:txBody>
          <a:bodyPr/>
          <a:lstStyle/>
          <a:p>
            <a:pPr algn="ctr"/>
            <a:r>
              <a:rPr lang="en-US" altLang="en-US" sz="3200" b="1" smtClean="0"/>
              <a:t>Decision tree</a:t>
            </a:r>
            <a:endParaRPr lang="en-GB" altLang="en-US" sz="3200" smtClean="0"/>
          </a:p>
        </p:txBody>
      </p:sp>
      <p:sp>
        <p:nvSpPr>
          <p:cNvPr id="13316" name="Rectangle 3"/>
          <p:cNvSpPr>
            <a:spLocks noGrp="1" noChangeArrowheads="1"/>
          </p:cNvSpPr>
          <p:nvPr>
            <p:ph type="body" idx="1"/>
          </p:nvPr>
        </p:nvSpPr>
        <p:spPr>
          <a:xfrm>
            <a:off x="192088" y="1773238"/>
            <a:ext cx="6108700" cy="3551237"/>
          </a:xfrm>
        </p:spPr>
        <p:txBody>
          <a:bodyPr/>
          <a:lstStyle/>
          <a:p>
            <a:pPr marL="0" indent="0">
              <a:buFont typeface="Wingdings" pitchFamily="2" charset="2"/>
              <a:buNone/>
              <a:defRPr/>
            </a:pPr>
            <a:r>
              <a:rPr lang="en-US" sz="1800" dirty="0" smtClean="0"/>
              <a:t>                 </a:t>
            </a:r>
            <a:r>
              <a:rPr lang="en-US" sz="1800" b="1" dirty="0" smtClean="0">
                <a:solidFill>
                  <a:srgbClr val="FF0000"/>
                </a:solidFill>
              </a:rPr>
              <a:t>What </a:t>
            </a:r>
            <a:r>
              <a:rPr lang="en-US" sz="1800" b="1" dirty="0">
                <a:solidFill>
                  <a:srgbClr val="FF0000"/>
                </a:solidFill>
              </a:rPr>
              <a:t>is a Decision Tree? </a:t>
            </a:r>
            <a:endParaRPr lang="en-GB" sz="1800" b="1" dirty="0">
              <a:solidFill>
                <a:srgbClr val="FF0000"/>
              </a:solidFill>
            </a:endParaRPr>
          </a:p>
          <a:p>
            <a:pPr>
              <a:buFont typeface="Wingdings" pitchFamily="2" charset="2"/>
              <a:buChar char="v"/>
              <a:defRPr/>
            </a:pPr>
            <a:r>
              <a:rPr lang="en-US" sz="1800" dirty="0"/>
              <a:t>A decision tree is a very specific type of probability tree that enables you to make a decision about some kind of process. </a:t>
            </a:r>
            <a:endParaRPr lang="en-US" sz="1800" dirty="0" smtClean="0"/>
          </a:p>
          <a:p>
            <a:pPr>
              <a:buFont typeface="Wingdings" pitchFamily="2" charset="2"/>
              <a:buChar char="v"/>
              <a:defRPr/>
            </a:pPr>
            <a:r>
              <a:rPr lang="en-US" sz="1800" dirty="0" smtClean="0"/>
              <a:t>For </a:t>
            </a:r>
            <a:r>
              <a:rPr lang="en-US" sz="1800" dirty="0"/>
              <a:t>example, you might want to choose between manufacturing item A or item B, or investing in choice 1, choice 2, or choice 3. Trees are an excellent way to deal with these types of complex decisions, which always involve many different factors and usually involve some degree of uncertainty. Although they can be drawn by hand, software is often used as the trees can become complex very quickly</a:t>
            </a:r>
            <a:r>
              <a:rPr lang="en-US" sz="1800" dirty="0" smtClean="0"/>
              <a:t>.</a:t>
            </a:r>
            <a:endParaRPr lang="en-GB" sz="1800" dirty="0"/>
          </a:p>
        </p:txBody>
      </p:sp>
      <p:pic>
        <p:nvPicPr>
          <p:cNvPr id="14341" name="Picture 7" descr="Related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0788" y="1824038"/>
            <a:ext cx="2698750" cy="318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2" name="Rectangle 1"/>
          <p:cNvSpPr>
            <a:spLocks noChangeArrowheads="1"/>
          </p:cNvSpPr>
          <p:nvPr/>
        </p:nvSpPr>
        <p:spPr bwMode="auto">
          <a:xfrm>
            <a:off x="107950" y="5324475"/>
            <a:ext cx="889158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 typeface="Wingdings" pitchFamily="2" charset="2"/>
              <a:buChar char="v"/>
            </a:pPr>
            <a:r>
              <a:rPr lang="en-US" altLang="en-US" sz="1800"/>
              <a:t>Decision trees sketch the decisions points in the form of a tree and also the events and the probabilities involved in various courses that might be undertaken. The decision tree approach makes it possible to see at least the major alternatives and the fact that subsequent decision may depend upon the events in the future.</a:t>
            </a:r>
            <a:endParaRPr lang="en-GB" altLang="en-US" sz="1800"/>
          </a:p>
        </p:txBody>
      </p:sp>
    </p:spTree>
    <p:extLst>
      <p:ext uri="{BB962C8B-B14F-4D97-AF65-F5344CB8AC3E}">
        <p14:creationId xmlns:p14="http://schemas.microsoft.com/office/powerpoint/2010/main" val="3380483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B55E3388-491F-4D5C-9810-DCFB320B1E59}" type="slidenum">
              <a:rPr lang="en-GB" altLang="en-US" sz="1400" smtClean="0"/>
              <a:pPr eaLnBrk="1" hangingPunct="1">
                <a:spcBef>
                  <a:spcPct val="0"/>
                </a:spcBef>
                <a:buClrTx/>
                <a:buSzTx/>
                <a:buFontTx/>
                <a:buNone/>
              </a:pPr>
              <a:t>3</a:t>
            </a:fld>
            <a:endParaRPr lang="en-GB" altLang="en-US" sz="1400" smtClean="0"/>
          </a:p>
        </p:txBody>
      </p:sp>
      <p:sp>
        <p:nvSpPr>
          <p:cNvPr id="15363" name="Rectangle 3"/>
          <p:cNvSpPr>
            <a:spLocks noGrp="1" noChangeArrowheads="1"/>
          </p:cNvSpPr>
          <p:nvPr>
            <p:ph type="body" idx="1"/>
          </p:nvPr>
        </p:nvSpPr>
        <p:spPr>
          <a:xfrm>
            <a:off x="323850" y="1989138"/>
            <a:ext cx="5616575" cy="2160587"/>
          </a:xfrm>
        </p:spPr>
        <p:txBody>
          <a:bodyPr/>
          <a:lstStyle/>
          <a:p>
            <a:r>
              <a:rPr lang="en-US" altLang="en-US" sz="1800" smtClean="0"/>
              <a:t>A decision tree is a method you can use to help make good choices, especially decisions that involve high costs and risks. </a:t>
            </a:r>
          </a:p>
          <a:p>
            <a:r>
              <a:rPr lang="en-US" altLang="en-US" sz="1800" smtClean="0"/>
              <a:t>Decision trees use a graphic approach to compare competing alternatives and assign values to those alternatives by combining uncertainties, costs, and payoffs into specific numerical values. </a:t>
            </a:r>
          </a:p>
        </p:txBody>
      </p:sp>
      <p:sp>
        <p:nvSpPr>
          <p:cNvPr id="15364" name="Rectangle 2"/>
          <p:cNvSpPr>
            <a:spLocks noGrp="1" noChangeArrowheads="1"/>
          </p:cNvSpPr>
          <p:nvPr>
            <p:ph type="title"/>
          </p:nvPr>
        </p:nvSpPr>
        <p:spPr>
          <a:xfrm>
            <a:off x="1187450" y="920750"/>
            <a:ext cx="6354763" cy="708025"/>
          </a:xfrm>
        </p:spPr>
        <p:txBody>
          <a:bodyPr/>
          <a:lstStyle/>
          <a:p>
            <a:pPr algn="ctr"/>
            <a:r>
              <a:rPr lang="en-US" altLang="en-US" sz="3200" b="1" smtClean="0"/>
              <a:t>Application of Decision Trees</a:t>
            </a:r>
            <a:endParaRPr lang="en-GB" altLang="en-US" sz="3200" smtClean="0"/>
          </a:p>
        </p:txBody>
      </p:sp>
      <p:pic>
        <p:nvPicPr>
          <p:cNvPr id="15365" name="Picture 8" descr="Image result for Decision tre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425" y="2282825"/>
            <a:ext cx="3203575" cy="186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6" name="Rectangle 1"/>
          <p:cNvSpPr>
            <a:spLocks noChangeArrowheads="1"/>
          </p:cNvSpPr>
          <p:nvPr/>
        </p:nvSpPr>
        <p:spPr bwMode="auto">
          <a:xfrm>
            <a:off x="323850" y="4462463"/>
            <a:ext cx="8640763" cy="163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 typeface="Wingdings" pitchFamily="2" charset="2"/>
              <a:buChar char="v"/>
            </a:pPr>
            <a:r>
              <a:rPr lang="en-US" altLang="en-US" sz="2000"/>
              <a:t>If you are a project manager, business analyst, or a project decision-maker, this primer is for you. If you are interested in cognitive science, artificial intelligence, data mining, medical diagnosis, formal problem solving, or game theory, this primer provides an introduction to basic concepts of decision tree analysis.</a:t>
            </a:r>
            <a:endParaRPr lang="en-GB" altLang="en-US" sz="2000"/>
          </a:p>
        </p:txBody>
      </p:sp>
    </p:spTree>
    <p:extLst>
      <p:ext uri="{BB962C8B-B14F-4D97-AF65-F5344CB8AC3E}">
        <p14:creationId xmlns:p14="http://schemas.microsoft.com/office/powerpoint/2010/main" val="1321491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8388A0A0-6315-4ACD-8F7E-2173762E06EE}" type="slidenum">
              <a:rPr lang="en-GB" altLang="en-US" sz="1400" smtClean="0"/>
              <a:pPr eaLnBrk="1" hangingPunct="1">
                <a:spcBef>
                  <a:spcPct val="0"/>
                </a:spcBef>
                <a:buClrTx/>
                <a:buSzTx/>
                <a:buFontTx/>
                <a:buNone/>
              </a:pPr>
              <a:t>4</a:t>
            </a:fld>
            <a:endParaRPr lang="en-GB" altLang="en-US" sz="1400" smtClean="0"/>
          </a:p>
        </p:txBody>
      </p:sp>
      <p:sp>
        <p:nvSpPr>
          <p:cNvPr id="16387" name="Rectangle 2"/>
          <p:cNvSpPr>
            <a:spLocks noGrp="1" noChangeArrowheads="1"/>
          </p:cNvSpPr>
          <p:nvPr>
            <p:ph type="title"/>
          </p:nvPr>
        </p:nvSpPr>
        <p:spPr>
          <a:xfrm>
            <a:off x="1692275" y="849313"/>
            <a:ext cx="5111750" cy="708025"/>
          </a:xfrm>
        </p:spPr>
        <p:txBody>
          <a:bodyPr/>
          <a:lstStyle/>
          <a:p>
            <a:pPr algn="ctr"/>
            <a:r>
              <a:rPr lang="en-US" altLang="en-US" sz="3200" b="1" smtClean="0"/>
              <a:t>Advantages</a:t>
            </a:r>
            <a:endParaRPr lang="en-GB" altLang="en-US" sz="3200" smtClean="0"/>
          </a:p>
        </p:txBody>
      </p:sp>
      <p:sp>
        <p:nvSpPr>
          <p:cNvPr id="14340" name="Rectangle 3"/>
          <p:cNvSpPr>
            <a:spLocks noGrp="1" noChangeArrowheads="1"/>
          </p:cNvSpPr>
          <p:nvPr>
            <p:ph type="body" idx="1"/>
          </p:nvPr>
        </p:nvSpPr>
        <p:spPr>
          <a:xfrm>
            <a:off x="179388" y="1989138"/>
            <a:ext cx="5976937" cy="4535487"/>
          </a:xfrm>
        </p:spPr>
        <p:txBody>
          <a:bodyPr/>
          <a:lstStyle/>
          <a:p>
            <a:pPr marL="0" indent="0">
              <a:buFont typeface="Wingdings" pitchFamily="2" charset="2"/>
              <a:buNone/>
              <a:defRPr/>
            </a:pPr>
            <a:r>
              <a:rPr lang="en-US" sz="1400" dirty="0" smtClean="0">
                <a:solidFill>
                  <a:srgbClr val="FF0000"/>
                </a:solidFill>
              </a:rPr>
              <a:t>Decision </a:t>
            </a:r>
            <a:r>
              <a:rPr lang="en-US" sz="1400" dirty="0">
                <a:solidFill>
                  <a:srgbClr val="FF0000"/>
                </a:solidFill>
              </a:rPr>
              <a:t>trees offer advantages over other methods of analyzing alternatives. They are: </a:t>
            </a:r>
            <a:endParaRPr lang="en-GB" sz="1400" dirty="0">
              <a:solidFill>
                <a:srgbClr val="FF0000"/>
              </a:solidFill>
            </a:endParaRPr>
          </a:p>
          <a:p>
            <a:pPr>
              <a:defRPr/>
            </a:pPr>
            <a:r>
              <a:rPr lang="en-US" sz="1400" dirty="0"/>
              <a:t>• </a:t>
            </a:r>
            <a:r>
              <a:rPr lang="en-US" sz="1400" dirty="0">
                <a:solidFill>
                  <a:srgbClr val="0033CC"/>
                </a:solidFill>
              </a:rPr>
              <a:t>Graphic</a:t>
            </a:r>
            <a:r>
              <a:rPr lang="en-US" sz="1400" dirty="0"/>
              <a:t>. You can represent decision alternatives, possible outcomes, and chance events schematically. The visual approach is particularly helpful in comprehending sequential decisions and outcome dependencies.</a:t>
            </a:r>
            <a:endParaRPr lang="en-GB" sz="1400" dirty="0"/>
          </a:p>
          <a:p>
            <a:pPr>
              <a:defRPr/>
            </a:pPr>
            <a:r>
              <a:rPr lang="en-US" sz="1400" dirty="0"/>
              <a:t> • </a:t>
            </a:r>
            <a:r>
              <a:rPr lang="en-US" sz="1400" dirty="0">
                <a:solidFill>
                  <a:srgbClr val="0033CC"/>
                </a:solidFill>
              </a:rPr>
              <a:t>Efficient</a:t>
            </a:r>
            <a:r>
              <a:rPr lang="en-US" sz="1400" dirty="0"/>
              <a:t>. You can quickly express complex alternatives clearly. You can easily modify a decision tree as new information becomes available. Set up a decision tree to compare how changing input values affect various decision alternatives. Standard decision tree notation is easy to adopt. </a:t>
            </a:r>
            <a:endParaRPr lang="en-GB" sz="1400" dirty="0"/>
          </a:p>
          <a:p>
            <a:pPr>
              <a:defRPr/>
            </a:pPr>
            <a:r>
              <a:rPr lang="en-US" sz="1400" dirty="0"/>
              <a:t>• </a:t>
            </a:r>
            <a:r>
              <a:rPr lang="en-US" sz="1400" dirty="0">
                <a:solidFill>
                  <a:srgbClr val="0033CC"/>
                </a:solidFill>
              </a:rPr>
              <a:t>Revealing</a:t>
            </a:r>
            <a:r>
              <a:rPr lang="en-US" sz="1400" dirty="0"/>
              <a:t>. You can compare competing alternatives—even without complete information—in terms of risk and probable value. </a:t>
            </a:r>
            <a:endParaRPr lang="en-US" sz="1400" dirty="0" smtClean="0"/>
          </a:p>
          <a:p>
            <a:pPr>
              <a:defRPr/>
            </a:pPr>
            <a:r>
              <a:rPr lang="en-US" sz="1400" dirty="0" smtClean="0">
                <a:solidFill>
                  <a:srgbClr val="00B0F0"/>
                </a:solidFill>
              </a:rPr>
              <a:t>The </a:t>
            </a:r>
            <a:r>
              <a:rPr lang="en-US" sz="1400" dirty="0">
                <a:solidFill>
                  <a:srgbClr val="00B0F0"/>
                </a:solidFill>
              </a:rPr>
              <a:t>Expected Value </a:t>
            </a:r>
            <a:r>
              <a:rPr lang="en-US" sz="1400" dirty="0"/>
              <a:t>(EV) term combines relative investment costs, anticipated payoffs, and uncertainties into a single numerical value. The EV reveals the overall merits of competing alternatives. </a:t>
            </a:r>
            <a:endParaRPr lang="en-GB" sz="1400" dirty="0"/>
          </a:p>
          <a:p>
            <a:pPr>
              <a:defRPr/>
            </a:pPr>
            <a:r>
              <a:rPr lang="en-US" sz="1400" dirty="0"/>
              <a:t>• </a:t>
            </a:r>
            <a:r>
              <a:rPr lang="en-US" sz="1400" dirty="0">
                <a:solidFill>
                  <a:srgbClr val="0033CC"/>
                </a:solidFill>
              </a:rPr>
              <a:t>Complementary</a:t>
            </a:r>
            <a:r>
              <a:rPr lang="en-US" sz="1400" dirty="0"/>
              <a:t>. You can use decision trees in conjunction with other project management tools. For example, the decision tree method can help evaluate project </a:t>
            </a:r>
            <a:endParaRPr lang="en-GB" sz="1400" dirty="0"/>
          </a:p>
        </p:txBody>
      </p:sp>
      <p:pic>
        <p:nvPicPr>
          <p:cNvPr id="16389" name="Picture 6" descr="Related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84913" y="1916113"/>
            <a:ext cx="2751137" cy="2065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72746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1"/>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029BC8F6-2054-4148-9CAE-20B9CFC2419C}" type="slidenum">
              <a:rPr lang="en-GB" altLang="en-US" sz="1400" smtClean="0"/>
              <a:pPr eaLnBrk="1" hangingPunct="1">
                <a:spcBef>
                  <a:spcPct val="0"/>
                </a:spcBef>
                <a:buClrTx/>
                <a:buSzTx/>
                <a:buFontTx/>
                <a:buNone/>
              </a:pPr>
              <a:t>5</a:t>
            </a:fld>
            <a:endParaRPr lang="en-GB" altLang="en-US" sz="1400" smtClean="0"/>
          </a:p>
        </p:txBody>
      </p:sp>
      <p:sp>
        <p:nvSpPr>
          <p:cNvPr id="17411" name="Rectangle 1"/>
          <p:cNvSpPr>
            <a:spLocks noChangeArrowheads="1"/>
          </p:cNvSpPr>
          <p:nvPr/>
        </p:nvSpPr>
        <p:spPr bwMode="auto">
          <a:xfrm>
            <a:off x="1187450" y="1938338"/>
            <a:ext cx="7200900" cy="267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n-US" altLang="en-US" sz="2400"/>
              <a:t>1-If a decision tree is used for categorical variables with multiple levels, those variables with more levels will have more information gain.</a:t>
            </a:r>
          </a:p>
          <a:p>
            <a:pPr eaLnBrk="1" hangingPunct="1">
              <a:spcBef>
                <a:spcPct val="0"/>
              </a:spcBef>
              <a:buClrTx/>
              <a:buSzTx/>
              <a:buFontTx/>
              <a:buNone/>
            </a:pPr>
            <a:endParaRPr lang="en-GB" altLang="en-US" sz="2400"/>
          </a:p>
          <a:p>
            <a:pPr eaLnBrk="1" hangingPunct="1">
              <a:spcBef>
                <a:spcPct val="0"/>
              </a:spcBef>
              <a:buClrTx/>
              <a:buSzTx/>
              <a:buFontTx/>
              <a:buNone/>
            </a:pPr>
            <a:r>
              <a:rPr lang="en-US" altLang="en-US" sz="2400"/>
              <a:t>2-Calculations can quickly become very complex, although this is usually only a problem if the tree is being created by hand.</a:t>
            </a:r>
            <a:endParaRPr lang="en-GB" altLang="en-US" sz="2400"/>
          </a:p>
        </p:txBody>
      </p:sp>
      <p:sp>
        <p:nvSpPr>
          <p:cNvPr id="17412" name="Rectangle 2"/>
          <p:cNvSpPr>
            <a:spLocks noChangeArrowheads="1"/>
          </p:cNvSpPr>
          <p:nvPr/>
        </p:nvSpPr>
        <p:spPr bwMode="auto">
          <a:xfrm>
            <a:off x="3059113" y="879475"/>
            <a:ext cx="28321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n-US" altLang="en-US" sz="2800" b="1">
                <a:solidFill>
                  <a:srgbClr val="00B0F0"/>
                </a:solidFill>
              </a:rPr>
              <a:t>Disadvantages</a:t>
            </a:r>
            <a:endParaRPr lang="en-GB" altLang="en-US" sz="2800">
              <a:solidFill>
                <a:srgbClr val="00B0F0"/>
              </a:solidFill>
            </a:endParaRPr>
          </a:p>
        </p:txBody>
      </p:sp>
      <p:pic>
        <p:nvPicPr>
          <p:cNvPr id="17413" name="Picture 6" descr="http://www.samatters.com/wp-content/uploads/2015/06/060-Dynamic-Decision-Makin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1500" y="4221163"/>
            <a:ext cx="3024188" cy="2255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9803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2951163" y="617538"/>
            <a:ext cx="2700337" cy="1143000"/>
          </a:xfrm>
        </p:spPr>
        <p:txBody>
          <a:bodyPr/>
          <a:lstStyle/>
          <a:p>
            <a:pPr algn="ctr"/>
            <a:r>
              <a:rPr lang="en-US" altLang="en-US" i="1" smtClean="0"/>
              <a:t>Example; </a:t>
            </a:r>
            <a:endParaRPr lang="en-GB" altLang="en-US" smtClean="0"/>
          </a:p>
        </p:txBody>
      </p:sp>
      <p:sp>
        <p:nvSpPr>
          <p:cNvPr id="18435" name="Content Placeholder 2"/>
          <p:cNvSpPr>
            <a:spLocks noGrp="1"/>
          </p:cNvSpPr>
          <p:nvPr>
            <p:ph idx="1"/>
          </p:nvPr>
        </p:nvSpPr>
        <p:spPr>
          <a:xfrm>
            <a:off x="539750" y="2017713"/>
            <a:ext cx="8415338" cy="4114800"/>
          </a:xfrm>
        </p:spPr>
        <p:txBody>
          <a:bodyPr/>
          <a:lstStyle/>
          <a:p>
            <a:r>
              <a:rPr lang="en-US" altLang="en-US" sz="1600" smtClean="0"/>
              <a:t>A property owner is faced with a choice of:</a:t>
            </a:r>
          </a:p>
          <a:p>
            <a:r>
              <a:rPr lang="en-US" altLang="en-US" sz="1600" smtClean="0"/>
              <a:t> </a:t>
            </a:r>
            <a:r>
              <a:rPr lang="en-US" altLang="en-US" sz="1600" b="1" smtClean="0"/>
              <a:t>(a)</a:t>
            </a:r>
            <a:r>
              <a:rPr lang="en-US" altLang="en-US" sz="1600" smtClean="0"/>
              <a:t> </a:t>
            </a:r>
            <a:r>
              <a:rPr lang="en-US" altLang="en-US" sz="1600" b="1" smtClean="0"/>
              <a:t>A large-scale investment (A)</a:t>
            </a:r>
            <a:r>
              <a:rPr lang="en-US" altLang="en-US" sz="1600" smtClean="0"/>
              <a:t> to improve her flats. This could produce a substantial pay-off in terms of increased revenue net of costs but will require an investment of £1,400,000. After extensive market research it is considered that there is a 40% chance that a pay-off of £2,500,000 will be obtained, but there is a 60% chance that it will be only £800,000. </a:t>
            </a:r>
          </a:p>
          <a:p>
            <a:r>
              <a:rPr lang="en-US" altLang="en-US" sz="1600" b="1" smtClean="0"/>
              <a:t>(b)</a:t>
            </a:r>
            <a:r>
              <a:rPr lang="en-US" altLang="en-US" sz="1600" smtClean="0"/>
              <a:t> </a:t>
            </a:r>
            <a:r>
              <a:rPr lang="en-US" altLang="en-US" sz="1600" b="1" smtClean="0"/>
              <a:t>A smaller scale project (B)</a:t>
            </a:r>
            <a:r>
              <a:rPr lang="en-US" altLang="en-US" sz="1600" smtClean="0"/>
              <a:t> to re-decorate her premises. At £500,000 this is less costly but will produce a lower pay-off. Research data suggests a 30% chance of a gain of £1,000,000 but a 70% chance of it being only £500,000. </a:t>
            </a:r>
          </a:p>
          <a:p>
            <a:r>
              <a:rPr lang="en-US" altLang="en-US" sz="1600" b="1" smtClean="0"/>
              <a:t>(c) Continuing the present operation without change (C)</a:t>
            </a:r>
            <a:r>
              <a:rPr lang="en-US" altLang="en-US" sz="1600" smtClean="0"/>
              <a:t>. It will cost nothing, but neither will it produce any pay-off. Clients will be unhappy and it will become harder and harder to rent the flats out when they become free. </a:t>
            </a:r>
            <a:r>
              <a:rPr lang="en-US" altLang="en-US" sz="1600" b="1" smtClean="0"/>
              <a:t>How will a decision tree help the taking of the decision?</a:t>
            </a:r>
            <a:endParaRPr lang="en-GB" altLang="en-US" sz="1600" smtClean="0"/>
          </a:p>
          <a:p>
            <a:endParaRPr lang="en-GB" altLang="en-US" sz="1600" smtClean="0"/>
          </a:p>
        </p:txBody>
      </p:sp>
      <p:sp>
        <p:nvSpPr>
          <p:cNvPr id="18436" name="Slide Number Placeholder 3"/>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28F2E44C-4B8B-4992-8AA2-7F63B0FDD6A8}" type="slidenum">
              <a:rPr lang="en-GB" altLang="en-US" sz="1400" smtClean="0"/>
              <a:pPr eaLnBrk="1" hangingPunct="1">
                <a:spcBef>
                  <a:spcPct val="0"/>
                </a:spcBef>
                <a:buClrTx/>
                <a:buSzTx/>
                <a:buFontTx/>
                <a:buNone/>
              </a:pPr>
              <a:t>6</a:t>
            </a:fld>
            <a:endParaRPr lang="en-GB" altLang="en-US" sz="1400" smtClean="0"/>
          </a:p>
        </p:txBody>
      </p:sp>
    </p:spTree>
    <p:extLst>
      <p:ext uri="{BB962C8B-B14F-4D97-AF65-F5344CB8AC3E}">
        <p14:creationId xmlns:p14="http://schemas.microsoft.com/office/powerpoint/2010/main" val="4164304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1"/>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91EE39B8-8660-40C1-B7F9-DCA301840014}" type="slidenum">
              <a:rPr lang="en-GB" altLang="en-US" sz="1400" smtClean="0"/>
              <a:pPr eaLnBrk="1" hangingPunct="1">
                <a:spcBef>
                  <a:spcPct val="0"/>
                </a:spcBef>
                <a:buClrTx/>
                <a:buSzTx/>
                <a:buFontTx/>
                <a:buNone/>
              </a:pPr>
              <a:t>7</a:t>
            </a:fld>
            <a:endParaRPr lang="en-GB" altLang="en-US" sz="1400" smtClean="0"/>
          </a:p>
        </p:txBody>
      </p:sp>
      <p:pic>
        <p:nvPicPr>
          <p:cNvPr id="19459" name="Picture 1" descr="http://textbook.stpauls.br/business_organization/images/pic23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975" y="4078288"/>
            <a:ext cx="4845050"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0" name="Rectangle 4"/>
          <p:cNvSpPr>
            <a:spLocks noChangeArrowheads="1"/>
          </p:cNvSpPr>
          <p:nvPr/>
        </p:nvSpPr>
        <p:spPr bwMode="auto">
          <a:xfrm>
            <a:off x="611188" y="1844675"/>
            <a:ext cx="835342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 typeface="Arial" charset="0"/>
              <a:buChar char="•"/>
            </a:pPr>
            <a:r>
              <a:rPr lang="en-GB" altLang="en-US" sz="2400"/>
              <a:t>Draw the decision tree representing the options open to the property owner. </a:t>
            </a:r>
          </a:p>
          <a:p>
            <a:pPr eaLnBrk="1" hangingPunct="1">
              <a:spcBef>
                <a:spcPct val="0"/>
              </a:spcBef>
              <a:buClrTx/>
              <a:buSzTx/>
              <a:buFont typeface="Arial" charset="0"/>
              <a:buChar char="•"/>
            </a:pPr>
            <a:r>
              <a:rPr lang="en-GB" altLang="en-US" sz="2400"/>
              <a:t>The tree starts with a decision point, a node, so start the tree with a square. </a:t>
            </a:r>
          </a:p>
          <a:p>
            <a:pPr eaLnBrk="1" hangingPunct="1">
              <a:spcBef>
                <a:spcPct val="0"/>
              </a:spcBef>
              <a:buClrTx/>
              <a:buSzTx/>
              <a:buFont typeface="Arial" charset="0"/>
              <a:buChar char="•"/>
            </a:pPr>
            <a:r>
              <a:rPr lang="en-GB" altLang="en-US" sz="2400"/>
              <a:t>Three lines radiate from this, representing the three options. Label them carefully.</a:t>
            </a:r>
          </a:p>
        </p:txBody>
      </p:sp>
      <p:sp>
        <p:nvSpPr>
          <p:cNvPr id="19461" name="Rectangle 5"/>
          <p:cNvSpPr>
            <a:spLocks noChangeArrowheads="1"/>
          </p:cNvSpPr>
          <p:nvPr/>
        </p:nvSpPr>
        <p:spPr bwMode="auto">
          <a:xfrm>
            <a:off x="3059113" y="1125538"/>
            <a:ext cx="27114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n-US" altLang="en-US" sz="3600" b="1">
                <a:solidFill>
                  <a:srgbClr val="FF0000"/>
                </a:solidFill>
              </a:rPr>
              <a:t>Process:</a:t>
            </a:r>
            <a:r>
              <a:rPr lang="en-US" altLang="en-US" sz="3600">
                <a:solidFill>
                  <a:srgbClr val="FF0000"/>
                </a:solidFill>
              </a:rPr>
              <a:t>    </a:t>
            </a:r>
            <a:endParaRPr lang="en-GB" altLang="en-US" sz="3600">
              <a:solidFill>
                <a:srgbClr val="FF0000"/>
              </a:solidFill>
            </a:endParaRPr>
          </a:p>
        </p:txBody>
      </p:sp>
    </p:spTree>
    <p:extLst>
      <p:ext uri="{BB962C8B-B14F-4D97-AF65-F5344CB8AC3E}">
        <p14:creationId xmlns:p14="http://schemas.microsoft.com/office/powerpoint/2010/main" val="1229410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1"/>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D7017D03-D171-4829-89F6-BA8BF950E6F7}" type="slidenum">
              <a:rPr lang="en-GB" altLang="en-US" sz="1400" smtClean="0"/>
              <a:pPr eaLnBrk="1" hangingPunct="1">
                <a:spcBef>
                  <a:spcPct val="0"/>
                </a:spcBef>
                <a:buClrTx/>
                <a:buSzTx/>
                <a:buFontTx/>
                <a:buNone/>
              </a:pPr>
              <a:t>8</a:t>
            </a:fld>
            <a:endParaRPr lang="en-GB" altLang="en-US" sz="1400" smtClean="0"/>
          </a:p>
        </p:txBody>
      </p:sp>
      <p:sp>
        <p:nvSpPr>
          <p:cNvPr id="20483" name="Rectangle 2"/>
          <p:cNvSpPr>
            <a:spLocks noChangeArrowheads="1"/>
          </p:cNvSpPr>
          <p:nvPr/>
        </p:nvSpPr>
        <p:spPr bwMode="auto">
          <a:xfrm>
            <a:off x="323850" y="1993900"/>
            <a:ext cx="8785225"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 typeface="Arial" charset="0"/>
              <a:buChar char="•"/>
            </a:pPr>
            <a:r>
              <a:rPr lang="en-GB" altLang="en-US" sz="2000"/>
              <a:t>Add the chance nodes, the probabilities and the outcomes. he options end with possible outcomes, so mark with a circle. </a:t>
            </a:r>
          </a:p>
          <a:p>
            <a:pPr eaLnBrk="1" hangingPunct="1">
              <a:spcBef>
                <a:spcPct val="0"/>
              </a:spcBef>
              <a:buClrTx/>
              <a:buSzTx/>
              <a:buFont typeface="Arial" charset="0"/>
              <a:buChar char="•"/>
            </a:pPr>
            <a:r>
              <a:rPr lang="en-GB" altLang="en-US" sz="2000"/>
              <a:t>In this case there are two possible outcomes for the investment options, and only one for the 'as is' option. </a:t>
            </a:r>
          </a:p>
          <a:p>
            <a:pPr eaLnBrk="1" hangingPunct="1">
              <a:spcBef>
                <a:spcPct val="0"/>
              </a:spcBef>
              <a:buClrTx/>
              <a:buSzTx/>
              <a:buFont typeface="Arial" charset="0"/>
              <a:buChar char="•"/>
            </a:pPr>
            <a:r>
              <a:rPr lang="en-GB" altLang="en-US" sz="2000"/>
              <a:t>Add all the data to this diagram.</a:t>
            </a:r>
          </a:p>
        </p:txBody>
      </p:sp>
      <p:pic>
        <p:nvPicPr>
          <p:cNvPr id="20484" name="Picture 3" descr="http://textbook.stpauls.br/business_organization/images/pic235.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413" y="3716338"/>
            <a:ext cx="5473700" cy="280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5" name="Rectangle 4"/>
          <p:cNvSpPr>
            <a:spLocks noChangeArrowheads="1"/>
          </p:cNvSpPr>
          <p:nvPr/>
        </p:nvSpPr>
        <p:spPr bwMode="auto">
          <a:xfrm>
            <a:off x="3059113" y="1125538"/>
            <a:ext cx="27114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n-US" altLang="en-US" sz="3600" b="1">
                <a:solidFill>
                  <a:srgbClr val="FF0000"/>
                </a:solidFill>
              </a:rPr>
              <a:t>Process:</a:t>
            </a:r>
            <a:r>
              <a:rPr lang="en-US" altLang="en-US" sz="3600">
                <a:solidFill>
                  <a:srgbClr val="FF0000"/>
                </a:solidFill>
              </a:rPr>
              <a:t>    </a:t>
            </a:r>
            <a:endParaRPr lang="en-GB" altLang="en-US" sz="3600">
              <a:solidFill>
                <a:srgbClr val="FF0000"/>
              </a:solidFill>
            </a:endParaRPr>
          </a:p>
        </p:txBody>
      </p:sp>
    </p:spTree>
    <p:extLst>
      <p:ext uri="{BB962C8B-B14F-4D97-AF65-F5344CB8AC3E}">
        <p14:creationId xmlns:p14="http://schemas.microsoft.com/office/powerpoint/2010/main" val="1465487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1"/>
          <p:cNvSpPr>
            <a:spLocks noGrp="1"/>
          </p:cNvSpPr>
          <p:nvPr>
            <p:ph type="sldNum" sz="quarter" idx="12"/>
          </p:nvPr>
        </p:nvSpPr>
        <p:spPr>
          <a:noFill/>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B050D2CF-722D-4771-AF8B-EC6BD6AE6322}" type="slidenum">
              <a:rPr lang="en-GB" altLang="en-US" sz="1400" smtClean="0"/>
              <a:pPr eaLnBrk="1" hangingPunct="1">
                <a:spcBef>
                  <a:spcPct val="0"/>
                </a:spcBef>
                <a:buClrTx/>
                <a:buSzTx/>
                <a:buFontTx/>
                <a:buNone/>
              </a:pPr>
              <a:t>9</a:t>
            </a:fld>
            <a:endParaRPr lang="en-GB" altLang="en-US" sz="1400" smtClean="0"/>
          </a:p>
        </p:txBody>
      </p:sp>
      <p:sp>
        <p:nvSpPr>
          <p:cNvPr id="21507" name="Rectangle 2"/>
          <p:cNvSpPr>
            <a:spLocks noChangeArrowheads="1"/>
          </p:cNvSpPr>
          <p:nvPr/>
        </p:nvSpPr>
        <p:spPr bwMode="auto">
          <a:xfrm>
            <a:off x="179388" y="1905000"/>
            <a:ext cx="8856662"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 typeface="Arial" charset="0"/>
              <a:buChar char="•"/>
            </a:pPr>
            <a:r>
              <a:rPr lang="en-GB" altLang="en-US" sz="2400"/>
              <a:t>Calculate the expected values. Now start to calculate,  </a:t>
            </a:r>
          </a:p>
          <a:p>
            <a:pPr eaLnBrk="1" hangingPunct="1">
              <a:spcBef>
                <a:spcPct val="0"/>
              </a:spcBef>
              <a:buClrTx/>
              <a:buSzTx/>
              <a:buFont typeface="Arial" charset="0"/>
              <a:buChar char="•"/>
            </a:pPr>
            <a:r>
              <a:rPr lang="en-GB" altLang="en-US" sz="2400"/>
              <a:t>Multiply the outcomes by the relevant probability, and then add the answers together for each option. </a:t>
            </a:r>
          </a:p>
          <a:p>
            <a:pPr eaLnBrk="1" hangingPunct="1">
              <a:spcBef>
                <a:spcPct val="0"/>
              </a:spcBef>
              <a:buClrTx/>
              <a:buSzTx/>
              <a:buFont typeface="Arial" charset="0"/>
              <a:buChar char="•"/>
            </a:pPr>
            <a:r>
              <a:rPr lang="en-GB" altLang="en-US" sz="2400"/>
              <a:t>Put answer above the appropriate circle.</a:t>
            </a:r>
          </a:p>
        </p:txBody>
      </p:sp>
      <p:pic>
        <p:nvPicPr>
          <p:cNvPr id="21508" name="Picture 3" descr="decision_ex2_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913" y="3475038"/>
            <a:ext cx="6932612" cy="326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9" name="Rectangle 4"/>
          <p:cNvSpPr>
            <a:spLocks noChangeArrowheads="1"/>
          </p:cNvSpPr>
          <p:nvPr/>
        </p:nvSpPr>
        <p:spPr bwMode="auto">
          <a:xfrm>
            <a:off x="3059113" y="1125538"/>
            <a:ext cx="27114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en-US" altLang="en-US" sz="3600" b="1">
                <a:solidFill>
                  <a:srgbClr val="FF0000"/>
                </a:solidFill>
              </a:rPr>
              <a:t>Process:</a:t>
            </a:r>
            <a:r>
              <a:rPr lang="en-US" altLang="en-US" sz="3600">
                <a:solidFill>
                  <a:srgbClr val="FF0000"/>
                </a:solidFill>
              </a:rPr>
              <a:t>    </a:t>
            </a:r>
            <a:endParaRPr lang="en-GB" altLang="en-US" sz="3600">
              <a:solidFill>
                <a:srgbClr val="FF0000"/>
              </a:solidFill>
            </a:endParaRPr>
          </a:p>
        </p:txBody>
      </p:sp>
    </p:spTree>
    <p:extLst>
      <p:ext uri="{BB962C8B-B14F-4D97-AF65-F5344CB8AC3E}">
        <p14:creationId xmlns:p14="http://schemas.microsoft.com/office/powerpoint/2010/main" val="18746863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1074</Words>
  <Application>Microsoft Office PowerPoint</Application>
  <PresentationFormat>On-screen Show (4:3)</PresentationFormat>
  <Paragraphs>80</Paragraphs>
  <Slides>11</Slides>
  <Notes>5</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    Industrial Engineering </vt:lpstr>
      <vt:lpstr>Decision tree</vt:lpstr>
      <vt:lpstr>Application of Decision Trees</vt:lpstr>
      <vt:lpstr>Advantages</vt:lpstr>
      <vt:lpstr>PowerPoint Presentation</vt:lpstr>
      <vt:lpstr>Example;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Industrial Engineering </dc:title>
  <dc:creator>Salam</dc:creator>
  <cp:lastModifiedBy>Salam</cp:lastModifiedBy>
  <cp:revision>2</cp:revision>
  <dcterms:created xsi:type="dcterms:W3CDTF">2019-09-02T09:03:10Z</dcterms:created>
  <dcterms:modified xsi:type="dcterms:W3CDTF">2019-09-02T09:17:13Z</dcterms:modified>
</cp:coreProperties>
</file>